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1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tlantoaxial Instability — Pediatric & R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ontoid (dens) fractures]]></a:t>
            </a:r>
            <a:br/>
            <a:r>
              <a:rPr lang="en-US" strike="noStrike" sz="1400" spc="0" u="none" cap="none">
                <a:solidFill>
                  <a:srgbClr val="1E293B">
                    <a:alpha val="100000"/>
                  </a:srgbClr>
                </a:solidFill>
                <a:latin typeface="Calibri"/>
              </a:rPr>
              <a:t><![CDATA[Traumatic disruption of the dens creates an unstable atlantoaxial unit (TAL attachment point on dens is disrupted or the dens is fractured at its base); Anderson-D`Alonzo classification: Type I (apical — rare; stable); Type II (junction of dens and body — most common; UNSTABLE; high non-union rate with conservative treatment — up to 36% in elderly); Type III (through C2 body — often heals well with immobilisation)]]></a:t>
            </a:r>
            <a:br/>
            <a:r>
              <a:rPr lang="en-US" strike="noStrike" sz="1400" spc="0" u="none" cap="none">
                <a:solidFill>
                  <a:srgbClr val="1E293B">
                    <a:alpha val="100000"/>
                  </a:srgbClr>
                </a:solidFill>
                <a:latin typeface="Calibri"/>
              </a:rPr>
              <a:t><![CDATA[Type II odontoid fractures in the elderly are a major cause of preventable mortality; surgical treatment (posterior C1-C2 fusion or anterior odontoid screw fixation) vs collar immobilisation; non-union in elderly with Type II treated conservatively is common → progressive instability; odontoid screw fixation preserves C1-C2 rotation but requires an intact TAL and a fracture pattern allowing lag screw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anomalies]]></a:t>
            </a:r>
            <a:br/>
            <a:r>
              <a:rPr lang="en-US" strike="noStrike" sz="1400" spc="0" u="none" cap="none">
                <a:solidFill>
                  <a:srgbClr val="1E293B">
                    <a:alpha val="100000"/>
                  </a:srgbClr>
                </a:solidFill>
                <a:latin typeface="Calibri"/>
              </a:rPr>
              <a:t><![CDATA[Os odontoideum (failed fusion of the dens ossification centre — the dens tip separates from its base and becomes a free ossicle); agenesis of the dens; congenital bony anomalies of C1 or C2 (fused C2-C3 — Klippel-Feil syndrome — places extra stress on C1-C2)]]></a:t>
            </a:r>
            <a:br/>
            <a:r>
              <a:rPr lang="en-US" strike="noStrike" sz="1400" spc="0" u="none" cap="none">
                <a:solidFill>
                  <a:srgbClr val="1E293B">
                    <a:alpha val="100000"/>
                  </a:srgbClr>
                </a:solidFill>
                <a:latin typeface="Calibri"/>
              </a:rPr>
              <a:t><![CDATA[Os odontoideum — may be orthotropic (in normal dens position) or dystopic (ectopic); associated with AAI; requires MRI and dynamic X-rays for assessment; associated with increased instability over time; surgical stabilisation recommended for symptomatic or significantly unstable os odontoide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y subluxation / fixation (Fielding classification)]]></a:t>
            </a:r>
            <a:br/>
            <a:r>
              <a:rPr lang="en-US" strike="noStrike" sz="1400" spc="0" u="none" cap="none">
                <a:solidFill>
                  <a:srgbClr val="1E293B">
                    <a:alpha val="100000"/>
                  </a:srgbClr>
                </a:solidFill>
                <a:latin typeface="Calibri"/>
              </a:rPr>
              <a:t><![CDATA[C1-C2 rotatory displacement — the atlas rotates relative to the axis and becomes fixed in a rotated position; often follows a URTI or pharyngitis (`Grisel`s syndrome` — inflammation of the C1-C2 synovial joints from adjacent pharyngeal infection → increased joint fluid → rotatory laxity → spontaneous subluxation) or minor trauma]]></a:t>
            </a:r>
            <a:br/>
            <a:r>
              <a:rPr lang="en-US" strike="noStrike" sz="1400" spc="0" u="none" cap="none">
                <a:solidFill>
                  <a:srgbClr val="1E293B">
                    <a:alpha val="100000"/>
                  </a:srgbClr>
                </a:solidFill>
                <a:latin typeface="Calibri"/>
              </a:rPr>
              <a:t><![CDATA[Presents in children as `cock-robin` deformity (head tilted and rotated, chin pointing away from the side of the tilt — the sternomastoid on the side of the tilt is NOT contracted as in torticollis — important distinction); dynamic CT (open-mouth and rotated view) demonstrates fixed rotatory subluxation; Fielding Type I (no ADI widening), Type II (ADI 3–5 mm), Type III (ADI >5 mm), Type IV (posterior displacement); management — early (within 1 week) → halter traction and collar; late (>1 month fixed) → halo traction ±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ylosing spondylitis (AS)]]></a:t>
            </a:r>
            <a:br/>
            <a:r>
              <a:rPr lang="en-US" strike="noStrike" sz="1400" spc="0" u="none" cap="none">
                <a:solidFill>
                  <a:srgbClr val="1E293B">
                    <a:alpha val="100000"/>
                  </a:srgbClr>
                </a:solidFill>
                <a:latin typeface="Calibri"/>
              </a:rPr>
              <a:t><![CDATA[Fracture through the fused ankylosed cervical spine creates an unstable segment; the entire fused `bamboo spine` acts as a long lever arm, concentrating forces at the fracture site; small mechanisms can cause highly unstable fractures]]></a:t>
            </a:r>
            <a:br/>
            <a:r>
              <a:rPr lang="en-US" strike="noStrike" sz="1400" spc="0" u="none" cap="none">
                <a:solidFill>
                  <a:srgbClr val="1E293B">
                    <a:alpha val="100000"/>
                  </a:srgbClr>
                </a:solidFill>
                <a:latin typeface="Calibri"/>
              </a:rPr>
              <a:t><![CDATA[Low-energy fractures with high neurological injury risk; often initially missed on plain X-rays; CT or MRI essential; surgical stabilisation required for most cervical A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axial Instability in Rheumatoid Arthritis — Detailed]]></a:t>
            </a:r>
            <a:br/>
            <a:br/>
            <a:r>
              <a:rPr lang="en-US" strike="noStrike" sz="1400" spc="0" u="none" cap="none">
                <a:solidFill>
                  <a:srgbClr val="1E293B">
                    <a:alpha val="100000"/>
                  </a:srgbClr>
                </a:solidFill>
                <a:latin typeface="Calibri"/>
              </a:rPr>
              <a:t><![CDATA[Prevalence: cervical spine involvement in RA is common — approximately 25–50% of RA patients have radiological evidence of cervical involvement; the atlantoaxial region is the most frequently affected; modern DMARDs (methotrexate, biologics) have dramatically reduced the incidence and severity of RA cervical involvement; cervical RA is becoming less common in newly diagnosed RA patients treated early with biolog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 for all RA patients: ALL RA patients undergoing any surgery under general anaesthesia must have pre-operative assessment of the cervical spine (clinical neurological examination + flexion-extension plain X-rays); anaesthetic intubation can cause cord injury if there is occult AAI; ADI >8 mm or SAC <13 mm = high neurological risk → anaesthetist must use awake fibreoptic intubation ± cervical collar; patients with known unstable RA cervical spine should carry a `medical alert` card and inform any medical t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stabilisation in RA cervical spine: (1) myelopathy (progressive neurological deterioration — loss of hand function, gait ataxia, hyperreflexia, long tract signs); (2) intractable neck pain not responding to non-operative measures; (3) radiological criteria — ADI >8–10 mm, SAC <14 mm, or rapid progressive instability; (4) cranial settling with neurological compromise; surgical options — posterior C1-C2 fusion (Magerl or Brooks-Jenkins techniques); occiput-C2 fusion for cranial settling (occipitocervical fusion); the modern standard is C1-C2 transarticular screw fixation (Magerl) or C1 lateral mass + C2 pedicle screw construct (Harms technique) which provides excellent biomechanic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C2 fusion techniques: Brooks-Jenkins — sublaminar wiring with iliac crest bone graft; simple but requires intact C1 and C2 laminae; not ideal for RA (laminae may be fragile); Magerl technique — bilateral transarticular screws through the C2 facets into the C1 lateral masses (biomechanically robust; preserves some rotation at C1-C2); Harms technique — C1 lateral mass screws + C2 pedicle screws connected by rods; the most modern and reliable technique; avoids sublaminar wiring; applicable even when C1 lamina is fragile; allows controlled intraoperative correction of residual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tlanto-dens interval (ADI): normal <3 mm adults, <5 mm children; ADI >3 mm (adult) or >5 mm (child) = AAI; ADI >10 mm = complete TAL disruption; space available for cord (SAC) <13 mm = neurologic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upper cervical canal = 1/3 dens + 1/3 cord + 1/3 spare; spare space = buffer against cord injury; when buffer lost → cord at risk with any furthe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ielding JW, Hawkins RJ. Atlanto-axial rotatory fixation. J Bone Joint Surg Am. 1977;59(1):37–44.]]></a:t>
            </a:r>
            <a:br/>
            <a:r>
              <a:rPr lang="en-US" strike="noStrike" sz="1200" spc="0" u="none" cap="none">
                <a:solidFill>
                  <a:srgbClr val="1E293B">
                    <a:alpha val="100000"/>
                  </a:srgbClr>
                </a:solidFill>
                <a:latin typeface="Calibri"/>
              </a:rPr>
              <a:t><![CDATA[Anderson LD, D`Alonzo RT. Fractures of the odontoid process of the axis. J Bone Joint Surg Am. 1974;56(8):1663–1674.]]></a:t>
            </a:r>
            <a:br/>
            <a:r>
              <a:rPr lang="en-US" strike="noStrike" sz="1200" spc="0" u="none" cap="none">
                <a:solidFill>
                  <a:srgbClr val="1E293B">
                    <a:alpha val="100000"/>
                  </a:srgbClr>
                </a:solidFill>
                <a:latin typeface="Calibri"/>
              </a:rPr>
              <a:t><![CDATA[Steel HH. Anatomical and mechanical considerations of the atlanto-axial articulations. J Bone Joint Surg Am. 1968;50(7):1481–1482.]]></a:t>
            </a:r>
            <a:br/>
            <a:r>
              <a:rPr lang="en-US" strike="noStrike" sz="1200" spc="0" u="none" cap="none">
                <a:solidFill>
                  <a:srgbClr val="1E293B">
                    <a:alpha val="100000"/>
                  </a:srgbClr>
                </a:solidFill>
                <a:latin typeface="Calibri"/>
              </a:rPr>
              <a:t><![CDATA[Harms J, Melcher RP. Posterior C1-C2 fusion with polyaxial screw and rod fixation. Spine. 2001.]]></a:t>
            </a:r>
            <a:br/>
            <a:r>
              <a:rPr lang="en-US" strike="noStrike" sz="1200" spc="0" u="none" cap="none">
                <a:solidFill>
                  <a:srgbClr val="1E293B">
                    <a:alpha val="100000"/>
                  </a:srgbClr>
                </a:solidFill>
                <a:latin typeface="Calibri"/>
              </a:rPr>
              <a:t><![CDATA[Magerl F, Seemann PS. Stable posterior fusion of the atlas and axis by transarticular screw fixation. Cervical spine. 1987.]]></a:t>
            </a:r>
            <a:br/>
            <a:r>
              <a:rPr lang="en-US" strike="noStrike" sz="1200" spc="0" u="none" cap="none">
                <a:solidFill>
                  <a:srgbClr val="1E293B">
                    <a:alpha val="100000"/>
                  </a:srgbClr>
                </a:solidFill>
                <a:latin typeface="Calibri"/>
              </a:rPr>
              <a:t><![CDATA[Atlantoaxial Instability in Down Syndrome. American Academy of Pediatrics Committee on Sports Medicine. Pediatrics. 1984.]]></a:t>
            </a:r>
            <a:br/>
            <a:r>
              <a:rPr lang="en-US" strike="noStrike" sz="1200" spc="0" u="none" cap="none">
                <a:solidFill>
                  <a:srgbClr val="1E293B">
                    <a:alpha val="100000"/>
                  </a:srgbClr>
                </a:solidFill>
                <a:latin typeface="Calibri"/>
              </a:rPr>
              <a:t><![CDATA[Halla JT et al. Involvement of the cervical spine in r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auses: congenital anomalies (Down syndrome), os odontoideum, trauma, and rheumatoid arthritis with transverse ligament incompetence. Measure atlantodental interval (ADI): >3 mm in adults or >5 mm in children suggests instability; consider dynamic flexion–extension views. Symptoms: neck pain, myelopathy signs, vertebrobasilar symptoms; intubation risks in RA. Surgery: posterior C1–C2 fusion (Goel‑Harms C1 lateral mass–C2 pedicle/pars screws) ± transarticular screws; consider odontoidectomy for irreducible ventral compression. Screen at‑risk pediatric/RA patients before anesthesia/surgery.]]>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tlantoaxial Instability — Pediatric & R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tlantoaxial instability (AAI) is excessive motion at the C1-C2 (atlas-axis) articulation, causing the potential for neurological injury from spinal cord compression. The atlantoaxial joint is unique — it provides approximately 50% of total cervical rotation and relies predominantly on ligamentous rather than bony stability (the bony geometry provides minimal constraint compared to subaxial cervical levels). Any condition that disrupts the transverse atlantal ligament (TAL), the dens, or the normal bony architecture of the C1-C2 joint can cause instability. The neurological consequences can be catastrophic — cord compression at this level affects breathing, upper and lower limb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C1-C2 stability: the atlas (C1) is a ring of bone with no vertebral body; it articulates with the occipital condyles above (atlantooccipital joint) and the axis (C2) below; the dens (odontoid process) projects superiorly from the C2 body and sits within the anterior arch of C1, restrained posteriorly by the transverse atlantal ligament (TAL — the most important stabiliser against anterior atlantoaxial subluxation); the TAL is the primary static stabiliser — its failure allows the dens to sublux posteriorly into the spinal cord; the alar ligaments (paired oblique ligaments from the dens to the occipital condyles) provide secondary restraint; the tectorial membrane (continuation of posterior longitudinal ligament); the cruciate ligament complex (TAL + superior and inferior longitudinal fascicul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dens interval (ADI): the space between the anterior arch of C1 and the anterior face of the dens on lateral cervical X-ray in flexion; normal <3 mm in adults; <5 mm in children (paediatric normal is wider due to greater ligament laxity); ADI >3 mm in adults or >5 mm in children = AAI on plain X-ray; the space available for the cord (SAC) = the AP diameter of the spinal canal minus the AP diameter of the cord; SAC <13 mm = neurological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the cross-sectional area of the upper cervical canal at the atlantoaxial level is divided into thirds — one-third dens, one-third spinal cord, one-third `spare space` (buffer zone); this buffer zone means that substantial instability can occur before the cord is compressed; however, once the buffer is lost (instability >6–7 mm), any further displacement risks cord injury; this principle also partly explains the high rate of neurological deterioration in AAI that occurs not at rest but during flexion of the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Atlantoaxial Instability]]></a:t>
            </a:r>
            <a:br/>
            <a:br/>
            <a:br/>
            <a:b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wn syndrome (Trisomy 21)]]></a:t>
            </a:r>
            <a:br/>
            <a:r>
              <a:rPr lang="en-US" strike="noStrike" sz="1400" spc="0" u="none" cap="none">
                <a:solidFill>
                  <a:srgbClr val="1E293B">
                    <a:alpha val="100000"/>
                  </a:srgbClr>
                </a:solidFill>
                <a:latin typeface="Calibri"/>
              </a:rPr>
              <a:t><![CDATA[Ligamentous laxity (collagen abnormality in Down syndrome) allows excessive ADI; hypotonia amplifies instability; TAL is structurally normal but functions suboptimally due to lax capsular tissue]]></a:t>
            </a:r>
            <a:br/>
            <a:r>
              <a:rPr lang="en-US" strike="noStrike" sz="1400" spc="0" u="none" cap="none">
                <a:solidFill>
                  <a:srgbClr val="1E293B">
                    <a:alpha val="100000"/>
                  </a:srgbClr>
                </a:solidFill>
                <a:latin typeface="Calibri"/>
              </a:rPr>
              <a:t><![CDATA[ADI >5 mm on lateral flexion X-ray in ~10–20% of Down syndrome patients; AAI in approximately 10–15% of Down syndrome; most are asymptomatic; NEUROLOGICAL SYMPTOMS are rare (<1–3%) — most cases are radiological abnormality without clinical AAI; the Special Olympics requires cervical flexion-extension X-ray before participation; children with symptomatic AAI (myelopathy signs — hyperreflexia, clonus, ataxia, weakness) or ADI >10 mm require surgical stabilisation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heumatoid arthritis (RA)]]></a:t>
            </a:r>
            <a:br/>
            <a:r>
              <a:rPr lang="en-US" strike="noStrike" sz="1400" spc="0" u="none" cap="none">
                <a:solidFill>
                  <a:srgbClr val="1E293B">
                    <a:alpha val="100000"/>
                  </a:srgbClr>
                </a:solidFill>
                <a:latin typeface="Calibri"/>
              </a:rPr>
              <a:t><![CDATA[Synovitis of the atlantoaxial synovial joints causes erosion of the TAL, alar ligaments, and dens (pannus formation); also causes subaxial subluxation and cranial settling (vertical translocation of the dens into the foramen magnum); anterior AAI, posterior AAI (dens erosion), and cranial settling all occur]]></a:t>
            </a:r>
            <a:br/>
            <a:r>
              <a:rPr lang="en-US" strike="noStrike" sz="1400" spc="0" u="none" cap="none">
                <a:solidFill>
                  <a:srgbClr val="1E293B">
                    <a:alpha val="100000"/>
                  </a:srgbClr>
                </a:solidFill>
                <a:latin typeface="Calibri"/>
              </a:rPr>
              <a:t><![CDATA[Anterior AAI: most common (65–80% of RA with cervical involvement); ADI >3 mm = AAI; Vertical (cranial) settling: dens migrates superiorly and projects through the foramen magnum — McGregor`s line (tip of dens should be <4.5 mm above McGregor`s line in females and <5.5 mm in males — values above these indicate cranial settling); Subaxial subluxation: multiple level `staircase` pattern; Posterior AAI: dens eroded — posterior subluxation; all RA patients with myelopathy, severe neck pain, or neurological deterioration must have pre-operative cervical assessment before any surgery under general anaesthesia (intub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2026-05-17T13:50:42Z</dcterms:created>
  <dcterms:modified xsi:type="dcterms:W3CDTF">2026-05-17T13:50:42Z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