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9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ches of the Foot — Ana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Longitudinal Arch & Transverse Arch]]></a:t>
            </a:r>
            <a:br/>
            <a:br/>
            <a:r>
              <a:rPr lang="en-US" strike="noStrike" sz="1400" spc="0" u="none" cap="none">
                <a:solidFill>
                  <a:srgbClr val="1E293B">
                    <a:alpha val="100000"/>
                  </a:srgbClr>
                </a:solidFill>
                <a:latin typeface="Calibri"/>
              </a:rPr>
              <a:t><![CDATA[Lateral longitudinal arch (LLA): formed by the calcaneus → cuboid (keystone) → 4th and 5th metatarsals; lower and less mobile than the MLA; the cuboid supports the arch at its apex; the long plantar ligament (running from the calcaneus to the cuboid and 2nd–5th metatarsal bases) is the primary static supporter of the LLA; the short plantar ligament (plantar calcaneocuboid ligament) also supports the lateral arch; the peroneus longus tendon (passing underneath the cuboid in the peroneal groove) provides dynamic support and plantar flexes the first 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arch: the foot has a transverse arch that is most prominent at the level of the cuboid and cuneiforms in the midfoot; at the level of the metatarsal heads (the forefoot), the arch is maintained by the deep transverse metatarsal ligament and the intrinsic muscles; the keystone is the intermediate cuneiform (the central and highest cuneiform); in the normal foot, the 1st and 5th metatarsal heads bear more weight than the middle metatarsals (distributing load medially and laterally); in pes cavus, the transverse arch is exaggerated — the 1st ray is plantarflexed and the forefoot is in fixed pronation (Coleman block test assesses whether the 1st ray plantarflexion is flexible or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indlass Mechanism & Gait Biomechanics]]></a:t>
            </a:r>
            <a:br/>
            <a:br/>
            <a:r>
              <a:rPr lang="en-US" strike="noStrike" sz="1400" spc="0" u="none" cap="none">
                <a:solidFill>
                  <a:srgbClr val="1E293B">
                    <a:alpha val="100000"/>
                  </a:srgbClr>
                </a:solidFill>
                <a:latin typeface="Calibri"/>
              </a:rPr>
              <a:t><![CDATA[The windlass mechanism (Hicks 1954): as the toes are dorsiflexed at push-off (by ground reaction forces as the heel rises), the plantar fascia is wound tightly around the metatarsal heads (like rope being wound on a capstan/windlass); this tightening shortens the effective length of the plantar fascia; shortening the plantar fascia raises the medial longitudinal arch (the plantar fascia is the tie-beam of the arch structure — if the tie-beam is shortened, the arch is raised); simultaneously, the subtalar joint is supinated (inverted) and the transverse tarsal joint locks — converting the flexible midstance foot into a rigid lever for powerful push-off; the windlass mechanism explains why having hallux dorsiflexion of at least 65° at push-off is essential for normal gait mechanics — loss of hallux dorsiflexion (hallux rigidus) impairs the windlass mechanism and causes altered gait compens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cycle — arch behaviour: at heel strike, the arch is in its slightly raised, supinated (relatively rigid) position; as the foot goes through loading response and midstance (flat foot contact), the subtalar joint pronates, the transverse tarsal joint unlocks, and the arch flattens and elongates (absorbing shock, adapting to terrain); at terminal stance and push-off (toe-off), the foot re-supinates, the windlass mechanism activates, the arch rises, and the foot becomes a rigid lever for propulsion; the normal foot alternates between flexible (shock absorption) and rigid (propulsion) within each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ditions — Arch Disorder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Arch Affected]]></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planus (flatfoot)]]></a:t>
            </a:r>
            <a:br/>
            <a:r>
              <a:rPr lang="en-US" strike="noStrike" sz="1400" spc="0" u="none" cap="none">
                <a:solidFill>
                  <a:srgbClr val="1E293B">
                    <a:alpha val="100000"/>
                  </a:srgbClr>
                </a:solidFill>
                <a:latin typeface="Calibri"/>
              </a:rPr>
              <a:t><![CDATA[MLA collapsed]]></a:t>
            </a:r>
            <a:br/>
            <a:r>
              <a:rPr lang="en-US" strike="noStrike" sz="1400" spc="0" u="none" cap="none">
                <a:solidFill>
                  <a:srgbClr val="1E293B">
                    <a:alpha val="100000"/>
                  </a:srgbClr>
                </a:solidFill>
                <a:latin typeface="Calibri"/>
              </a:rPr>
              <a:t><![CDATA[Medial arch loss; hindfoot valgus; forefoot abduction (`too many toes` sign — more than 2 lateral toes visible behind the hindfoot from behind); flexible (corrects on tip-toe, single-heel-rise possible) vs rigid (does not correct); in children: physiological flexible flatfoot resolves by age 6–7 years; PTTD in adults: stage-dependent management]]></a:t>
            </a:r>
            <a:br/>
            <a:r>
              <a:rPr lang="en-US" strike="noStrike" sz="1400" spc="0" u="none" cap="none">
                <a:solidFill>
                  <a:srgbClr val="1E293B">
                    <a:alpha val="100000"/>
                  </a:srgbClr>
                </a:solidFill>
                <a:latin typeface="Calibri"/>
              </a:rPr>
              <a:t><![CDATA[Children: observation (resolves spontaneously); rarely orthotics for symptoms; adults: PTTD Stage I = physiotherapy + UCBL/AFO + NSAIDs; Stage II (flexible) = medial displacement calcaneal osteotomy (MDCO) + FDL transfer (spring ligament repair) + possible Cotton osteotomy (opening wedge 1st cuneiform) + Achilles/gastroc lengthening; Stage III (rigid) = triple arthrodesis (subtalar + talonavicular + calcaneocuboid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cavus (high arch)]]></a:t>
            </a:r>
            <a:br/>
            <a:r>
              <a:rPr lang="en-US" strike="noStrike" sz="1400" spc="0" u="none" cap="none">
                <a:solidFill>
                  <a:srgbClr val="1E293B">
                    <a:alpha val="100000"/>
                  </a:srgbClr>
                </a:solidFill>
                <a:latin typeface="Calibri"/>
              </a:rPr>
              <a:t><![CDATA[MLA exaggerated (elevated); transverse arch also abnormal]]></a:t>
            </a:r>
            <a:br/>
            <a:r>
              <a:rPr lang="en-US" strike="noStrike" sz="1400" spc="0" u="none" cap="none">
                <a:solidFill>
                  <a:srgbClr val="1E293B">
                    <a:alpha val="100000"/>
                  </a:srgbClr>
                </a:solidFill>
                <a:latin typeface="Calibri"/>
              </a:rPr>
              <a:t><![CDATA[Elevated MLA; hindfoot varus; plantarflexed first ray; clawing of toes (intrinsic minus foot — impaired intrinsics from CMT); lateral foot overloading → lateral stress fractures; Coleman block test: if the heel varus corrects when the 1st ray is blocked from contact with the floor = flexible (peroneus longus-driven) hindfoot varus; if does not correct = fixed (tibialis anterior/posterior contracture)]]></a:t>
            </a:r>
            <a:br/>
            <a:r>
              <a:rPr lang="en-US" strike="noStrike" sz="1400" spc="0" u="none" cap="none">
                <a:solidFill>
                  <a:srgbClr val="1E293B">
                    <a:alpha val="100000"/>
                  </a:srgbClr>
                </a:solidFill>
                <a:latin typeface="Calibri"/>
              </a:rPr>
              <a:t><![CDATA[Neuromuscular cause must be sought (CMT — Charcot-Marie-Tooth disease most common; Friedreich`s ataxia; spinal cord lesions; Perthes`); flexible cavus: plantar fascia release + 1st MT osteotomy (dorsiflexion) + tibialis posterior transfer to lateral foot + calcaneal extension osteotomy; rigid cavus: triple arthrodesis; all patients need neur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Plantar fascia at calcaneal origin]]></a:t>
            </a:r>
            <a:br/>
            <a:r>
              <a:rPr lang="en-US" strike="noStrike" sz="1400" spc="0" u="none" cap="none">
                <a:solidFill>
                  <a:srgbClr val="1E293B">
                    <a:alpha val="100000"/>
                  </a:srgbClr>
                </a:solidFill>
                <a:latin typeface="Calibri"/>
              </a:rPr>
              <a:t><![CDATA[Most common cause of inferior heel pain; morning start-up pain; pain at the medial plantar heel (calcaneal tubercle); made worse by prolonged standing; Windlass test positive (dorsiflexion of toes reproduces heel pain); calcaneal spur on X-ray (common but NOT causative)]]></a:t>
            </a:r>
            <a:br/>
            <a:r>
              <a:rPr lang="en-US" strike="noStrike" sz="1400" spc="0" u="none" cap="none">
                <a:solidFill>
                  <a:srgbClr val="1E293B">
                    <a:alpha val="100000"/>
                  </a:srgbClr>
                </a:solidFill>
                <a:latin typeface="Calibri"/>
              </a:rPr>
              <a:t><![CDATA[Conservative (first-line — 90% respond): stretching exercises (plantar fascia + Achilles/calf stretching; evidence-based); night splint (maintains ankle in dorsiflexion, stretching the fascia); heel cup/insole (cushions the origin); NSAIDs; corticosteroid injection (short-term benefit; limit to 1–2 injections due to fascia rupture risk); ESWT (extracorporeal shock wave therapy — Level I evidence for chronic refractory cases); surgical release (partial plantar fasciotomy) — last resort for refractory cases >12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3 arches: MLA (calcaneus → talus → navicular → medial cuneiform → 1st MT; keystone = talus); LLA (calcaneus → cuboid → 4th/5th MT; keystone = cuboid); Transverse (most prominent at cuneiforms; keystone =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 most important static supporter of MLA; supports talar head; attenuated in PTTD/AAFD; must be repaired in flatfoo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icks JH. The mechanics of the foot — the plantar aponeurosis and the arch. J Anat. 1954;88(1):25–30.]]></a:t>
            </a:r>
            <a:br/>
            <a:r>
              <a:rPr lang="en-US" strike="noStrike" sz="1200" spc="0" u="none" cap="none">
                <a:solidFill>
                  <a:srgbClr val="1E293B">
                    <a:alpha val="100000"/>
                  </a:srgbClr>
                </a:solidFill>
                <a:latin typeface="Calibri"/>
              </a:rPr>
              <a:t><![CDATA[Johnson KA, Strom DE. Tibialis posterior tendon dysfunction. Clin Orthop Relat Res. 1989.]]></a:t>
            </a:r>
            <a:br/>
            <a:r>
              <a:rPr lang="en-US" strike="noStrike" sz="1200" spc="0" u="none" cap="none">
                <a:solidFill>
                  <a:srgbClr val="1E293B">
                    <a:alpha val="100000"/>
                  </a:srgbClr>
                </a:solidFill>
                <a:latin typeface="Calibri"/>
              </a:rPr>
              <a:t><![CDATA[Myerson MS. Adult acquired flatfoot deformity — treatment of dysfunction of the posterior tibial tendon. Instr Course Lect. 1997.]]></a:t>
            </a:r>
            <a:br/>
            <a:r>
              <a:rPr lang="en-US" strike="noStrike" sz="1200" spc="0" u="none" cap="none">
                <a:solidFill>
                  <a:srgbClr val="1E293B">
                    <a:alpha val="100000"/>
                  </a:srgbClr>
                </a:solidFill>
                <a:latin typeface="Calibri"/>
              </a:rPr>
              <a:t><![CDATA[Wapner KL. Pes cavus. Foot Ankle Clin. 2008.]]></a:t>
            </a:r>
            <a:br/>
            <a:r>
              <a:rPr lang="en-US" strike="noStrike" sz="1200" spc="0" u="none" cap="none">
                <a:solidFill>
                  <a:srgbClr val="1E293B">
                    <a:alpha val="100000"/>
                  </a:srgbClr>
                </a:solidFill>
                <a:latin typeface="Calibri"/>
              </a:rPr>
              <a:t><![CDATA[Menz HB et al. Plantar fasciitis — a review of the anatomy, biology, diagnosis and treatment. Foot Ankle Surg. 2018.]]></a:t>
            </a:r>
            <a:br/>
            <a:r>
              <a:rPr lang="en-US" strike="noStrike" sz="1200" spc="0" u="none" cap="none">
                <a:solidFill>
                  <a:srgbClr val="1E293B">
                    <a:alpha val="100000"/>
                  </a:srgbClr>
                </a:solidFill>
                <a:latin typeface="Calibri"/>
              </a:rPr>
              <a:t><![CDATA[Mann RA, Coughlin MJ. Surgery of the Foot and Ankle. 7th ed. Mosby. 1999.]]></a:t>
            </a:r>
            <a:br/>
            <a:r>
              <a:rPr lang="en-US" strike="noStrike" sz="1200" spc="0" u="none" cap="none">
                <a:solidFill>
                  <a:srgbClr val="1E293B">
                    <a:alpha val="100000"/>
                  </a:srgbClr>
                </a:solidFill>
                <a:latin typeface="Calibri"/>
              </a:rPr>
              <a:t><![CDATA[DiGiovanni BF et al. Plantar fascia-specific stretching exercise improves outcomes in patients with chronic plantar fasciitis. J Bone Joint Surg Am. 2003.]]></a:t>
            </a:r>
            <a:br/>
            <a:r>
              <a:rPr lang="en-US" strike="noStrike" sz="1200" spc="0" u="none" cap="none">
                <a:solidFill>
                  <a:srgbClr val="1E293B">
                    <a:alpha val="100000"/>
                  </a:srgbClr>
                </a:solidFill>
                <a:latin typeface="Calibri"/>
              </a:rPr>
              <a:t><![CDATA[Campbells Operative Orthopaed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ree arches: medial & lateral longitudinal, and transverse (anterior/posterior). Keystone bones: talus (medial longitudinal), cuboid (lateral), intermediate cuneiform (transverse). Static supports: plantar fascia (central band), spring ligament, long/short plantar ligaments, interosseous ligaments. Dynamic supports: tibialis posterior/anterior, peroneus longus, FHL/FDL, intrinsic plantar muscles via windlass mechanism. Functions: shock absorption, distribution of load across hindfoot–midfoot–forefoot, energy storage/return in gait. Clinical: pes planus (flexible vs rigid; PTTD), pes cavus (neuromuscular); tests—Jack’s, Hubscher, Coleman b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ches of the Foot — Ana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unctional Importance]]></a:t>
            </a:r>
            <a:br/>
            <a:br/>
            <a:r>
              <a:rPr lang="en-US" strike="noStrike" sz="1400" spc="0" u="none" cap="none">
                <a:solidFill>
                  <a:srgbClr val="1E293B">
                    <a:alpha val="100000"/>
                  </a:srgbClr>
                </a:solidFill>
                <a:latin typeface="Calibri"/>
              </a:rPr>
              <a:t><![CDATA[The foot is uniquely engineered to perform two apparently contradictory functions during the gait cycle: it must be a rigid lever during push-off (propulsion) and a flexible shock-absorber during heel strike and loading (accommodation). This functional versatility is achieved through the arch system of the foot — three interrelated arches (medial longitudinal, lateral longitudinal, and transverse) that together distribute ground reaction forces, absorb impact, store and release elastic energy, and adapt to uneven terrain. Understanding the anatomy, supporting structures, and biomechanics of these arches is essential for the diagnosis and management of flatfoot (pes planus), cavus foot (pes cavus), plantar fasciitis, and a wide range of foot and ankle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arches: (1) Medial longitudinal arch (MLA) — the largest and clinically most important; spans from the calcaneal tuberosity to the first metatarsal head; the keystone (apex) is the talus; the MLA is the primary energy storage arch, functioning like a spring that stores elastic energy at heel strike and releases it at push-off; (2) Lateral longitudinal arch (LLA) — shorter and flatter than the MLA; spans from the calcaneal tuberosity to the fifth metatarsal base/head; the keystone is the cuboid; the LLA is less flexible and provides stability and a stable lateral load-bearing column; (3) Transverse arch — runs across the width of the foot from medial to lateral; most prominent in the midfoot (at the level of the cuneiforms and cuboid); the keystone is the intermediate (middle) cuneiform; the transverse arch ensures that body weight is distributed across all five metatarsal heads and not concentrated on one or tw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Longitudinal Arch (MLA)]]></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Bones]]></a:t>
            </a:r>
            <a:br/>
            <a:r>
              <a:rPr lang="en-US" strike="noStrike" sz="1400" spc="0" u="none" cap="none">
                <a:solidFill>
                  <a:srgbClr val="1E293B">
                    <a:alpha val="100000"/>
                  </a:srgbClr>
                </a:solidFill>
                <a:latin typeface="Calibri"/>
              </a:rPr>
              <a:t><![CDATA[Key Supporting Structure]]></a:t>
            </a:r>
            <a:br/>
            <a:r>
              <a:rPr lang="en-US" strike="noStrike" sz="1400" spc="0" u="none" cap="none">
                <a:solidFill>
                  <a:srgbClr val="1E293B">
                    <a:alpha val="100000"/>
                  </a:srgbClr>
                </a:solidFill>
                <a:latin typeface="Calibri"/>
              </a:rPr>
              <a:t><![CDATA[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seous foundation of MLA]]></a:t>
            </a:r>
            <a:br/>
            <a:r>
              <a:rPr lang="en-US" strike="noStrike" sz="1400" spc="0" u="none" cap="none">
                <a:solidFill>
                  <a:srgbClr val="1E293B">
                    <a:alpha val="100000"/>
                  </a:srgbClr>
                </a:solidFill>
                <a:latin typeface="Calibri"/>
              </a:rPr>
              <a:t><![CDATA[Calcaneus → talus (keystone/apex) → navicular → medial cuneiform → 1st metatarsal; these 5 bones form the bony framework of the medial arch]]></a:t>
            </a:r>
            <a:br/>
            <a:r>
              <a:rPr lang="en-US" strike="noStrike" sz="1400" spc="0" u="none" cap="none">
                <a:solidFill>
                  <a:srgbClr val="1E293B">
                    <a:alpha val="100000"/>
                  </a:srgbClr>
                </a:solidFill>
                <a:latin typeface="Calibri"/>
              </a:rPr>
              <a:t><![CDATA[Spring ligament (plantar calcaneonavicular ligament); plantar fascia (aponeurosis); tibialis posterior tendon; flexor hallucis longus (FHL); intrinsic foot muscles]]></a:t>
            </a:r>
            <a:br/>
            <a:r>
              <a:rPr lang="en-US" strike="noStrike" sz="1400" spc="0" u="none" cap="none">
                <a:solidFill>
                  <a:srgbClr val="1E293B">
                    <a:alpha val="100000"/>
                  </a:srgbClr>
                </a:solidFill>
                <a:latin typeface="Calibri"/>
              </a:rPr>
              <a:t><![CDATA[Provides the structural framework of the arch; the talus sits at the apex (keystone) — it transmits the entire body weight from the leg to the ar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a:t>
            </a:r>
            <a:br/>
            <a:r>
              <a:rPr lang="en-US" strike="noStrike" sz="1400" spc="0" u="none" cap="none">
                <a:solidFill>
                  <a:srgbClr val="1E293B">
                    <a:alpha val="100000"/>
                  </a:srgbClr>
                </a:solidFill>
                <a:latin typeface="Calibri"/>
              </a:rPr>
              <a:t><![CDATA[Runs from the sustentaculum tali (calcaneus) to the navicular tuberosity; lies beneath the head of the talus]]></a:t>
            </a:r>
            <a:br/>
            <a:r>
              <a:rPr lang="en-US" strike="noStrike" sz="1400" spc="0" u="none" cap="none">
                <a:solidFill>
                  <a:srgbClr val="1E293B">
                    <a:alpha val="100000"/>
                  </a:srgbClr>
                </a:solidFill>
                <a:latin typeface="Calibri"/>
              </a:rPr>
              <a:t><![CDATA[The MOST IMPORTANT static supporter of the MLA; supports the head of the talus from below like a hammock; prevents medial talar subluxation and arch collapse; attaches to the acetabulum pedis (the acetabular-like socket that holds the talar head); contains fibrocartilaginous articular surface that supports the talar head]]></a:t>
            </a:r>
            <a:br/>
            <a:r>
              <a:rPr lang="en-US" strike="noStrike" sz="1400" spc="0" u="none" cap="none">
                <a:solidFill>
                  <a:srgbClr val="1E293B">
                    <a:alpha val="100000"/>
                  </a:srgbClr>
                </a:solidFill>
                <a:latin typeface="Calibri"/>
              </a:rPr>
              <a:t><![CDATA[Attenuation of the spring ligament is the primary pathological finding in adult acquired flatfoot deformity (AAFD) from tibialis posterior tendon dysfunction (PTTD); spring ligament reconstruction is an essential component of flatfoot reconstruction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a (plantar aponeurosis)]]></a:t>
            </a:r>
            <a:br/>
            <a:r>
              <a:rPr lang="en-US" strike="noStrike" sz="1400" spc="0" u="none" cap="none">
                <a:solidFill>
                  <a:srgbClr val="1E293B">
                    <a:alpha val="100000"/>
                  </a:srgbClr>
                </a:solidFill>
                <a:latin typeface="Calibri"/>
              </a:rPr>
              <a:t><![CDATA[Originates from the medial calcaneal tubercle; five digital bands insert into the flexor tendon sheaths and base of the proximal phalanges of each toe]]></a:t>
            </a:r>
            <a:br/>
            <a:r>
              <a:rPr lang="en-US" strike="noStrike" sz="1400" spc="0" u="none" cap="none">
                <a:solidFill>
                  <a:srgbClr val="1E293B">
                    <a:alpha val="100000"/>
                  </a:srgbClr>
                </a:solidFill>
                <a:latin typeface="Calibri"/>
              </a:rPr>
              <a:t><![CDATA[The most important DYNAMIC supporter of the MLA; the `windlass mechanism` — as the toes dorsiflex at push-off, the plantar fascia is tightened around the metatarsal heads (like a windlass/capstan), raising the arch and supinating the hindfoot; converts the flexible midloading foot into a rigid lever for push-off; the plantar fascia bears tensile load of 1.7× body weight at toe-off]]></a:t>
            </a:r>
            <a:br/>
            <a:r>
              <a:rPr lang="en-US" strike="noStrike" sz="1400" spc="0" u="none" cap="none">
                <a:solidFill>
                  <a:srgbClr val="1E293B">
                    <a:alpha val="100000"/>
                  </a:srgbClr>
                </a:solidFill>
                <a:latin typeface="Calibri"/>
              </a:rPr>
              <a:t><![CDATA[Plantar fasciitis: overuse degeneration (not pure inflammation) of the plantar fascia at its calcaneal insertion; most common cause of inferior heel pain; morning start-up pain (worst first steps after rest); stretching the fascia (dorsiflexion of toes) reproduces pain; calcaneal spur may develop at the fascial insertion (but the spur is NOT the cause of pain — it is a secondary reactiv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posterior tendon (TP)]]></a:t>
            </a:r>
            <a:br/>
            <a:r>
              <a:rPr lang="en-US" strike="noStrike" sz="1400" spc="0" u="none" cap="none">
                <a:solidFill>
                  <a:srgbClr val="1E293B">
                    <a:alpha val="100000"/>
                  </a:srgbClr>
                </a:solidFill>
                <a:latin typeface="Calibri"/>
              </a:rPr>
              <a:t><![CDATA[Arises from the posterior tibia, fibula, and interosseous membrane; passes behind the medial malleolus (in its own fibro-osseous tunnel); inserts onto the navicular tuberosity (primary) and the plantar aspect of all tarsal bones and 2nd–4th metatarsal bases (secondary insertions)]]></a:t>
            </a:r>
            <a:br/>
            <a:r>
              <a:rPr lang="en-US" strike="noStrike" sz="1400" spc="0" u="none" cap="none">
                <a:solidFill>
                  <a:srgbClr val="1E293B">
                    <a:alpha val="100000"/>
                  </a:srgbClr>
                </a:solidFill>
                <a:latin typeface="Calibri"/>
              </a:rPr>
              <a:t><![CDATA[The primary DYNAMIC supporter and invertor of the foot; stabilises the midtarsal joint during push-off; helps maintain the MLA during the stance phase of gait; tibialis posterior contracts to invert the subtalar joint → locks the transverse tarsal joint → stiffens the midfoot for push-off]]></a:t>
            </a:r>
            <a:br/>
            <a:r>
              <a:rPr lang="en-US" strike="noStrike" sz="1400" spc="0" u="none" cap="none">
                <a:solidFill>
                  <a:srgbClr val="1E293B">
                    <a:alpha val="100000"/>
                  </a:srgbClr>
                </a:solidFill>
                <a:latin typeface="Calibri"/>
              </a:rPr>
              <a:t><![CDATA[PTTD (Posterior Tibial Tendon Dysfunction) — the most common cause of adult acquired flatfoot; staged with the Johnson-Strom (later Myerson) classification (Stage I — tenosynovitis, arch maintained; Stage II — rupture/elongation, flexible flatfoot; Stage III — rigid flatfoot; Stage IV — valgus ankle tilt); the single-heel-rise test (inability to perform a single-leg heel rise on the affected side) is the key clinical test for TP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2026-06-15T08:54:38Z</dcterms:created>
  <dcterms:modified xsi:type="dcterms:W3CDTF">2026-06-15T08:54:38Z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