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2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Tension band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of the posterior tension band under distraction/flexion; the posterior elements are disrupted (ligamentously or through bone); the anterior column may or may not b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egmental bony chance-type injury — horizontal fracture through the posterior vertebral arch AND through the vertebral body (the `Chance fracture` — all-bony); the fracture passes through the pedicles, transverse processes, and vertebral body in a single horizontal plane; associated with lap-belt mechanism; the posterior bony elements are disrupted rather than the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ligamentous disruption with or without bone injury — the supraspinous/interspinous ligaments + ligamentum flavum + facet capsules are torn (the ligamentous Chance fracture equivalent); may be associated with a compression or burst fracture anteriorly; the PLC is disrupted = significant instability; this is the most important B-type pattern for clinical management (PLC disruption = strong indication for surge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extension injury with anterior column disruption — failure of the anterior column under tension (the anterior longitudinal ligament tears; disc disruption); associated with posterior compression injury; more common in patients with pre-existing spinal rigidity (ankylosing spondylitis, DISH); the posterior elements are compressed (as opposed to B1/B2 where they are distra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Translational /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tabilising structures with translation or rotation of the spine; the most severe injury type; ALL three columns fail; the vertebra is displaced in any direction relative to the adjacent verteb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lational or rotational displacement; fracture-dislocation; bilateral facet dislocation; complete disruption of all ligamentous and bony stabilisers; the HIGHEST severity morphological type; associated with complete spinal cord injuries; surgical stabilisation is mandatory; Type C is a single type (no further subtypes in the current AO Spine system — though the direction of displacement can be described); equivalent to the `translational/rotational` and `distraction` morphologies in the TLICS syst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 Status Modifiers (N0–N4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Grade Equival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ly intact; no defic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norm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ient neurological deficit — has resolved; the patient had symptoms at some point but is now neurologically intact on examin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currently); history of defici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 — nerve root injury; symptoms of radiculopathy (dermatomal pain, myotomal weakness, reflex chang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cord injury or cauda equina syndrome — partial loss of function below the level of injury; some preservation of motor or sensory 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B, C, or D (incomplete); cauda equina syndro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pinal cord injury — no motor or sensory function below the level of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A (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e-Specific Modifiers (M1, M2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1 — Indeterminate posterior ligamentous complex: this modifier is applied when the PLC integrity is uncertain (neither clearly intact nor clearly disrupted); it has significant treatment implications — an A3 or A4 fracture (burst) with M1 may be treated surgically rather than non-operatively because the indeterminate PLC status adds instability risk; M1 is equivalent to the `indeterminate` PLC category in the TLICS (score 2); the most common scenario: a burst fracture where MRI shows T2 signal through the PLC but no definitive diastasis — is it disrupted or just oedematous? M1 acknowledges this uncertain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2 — Patient-specific modifiers: any pre-existing condition that significantly affects the management of the fracture (independent of the morphology and neurological status); examples: ankylosing spondylitis (AS) — even a `low-grade` A1 fracture in a patient with AS is highly unstable (the fused rigid spine creates long lever arms; fractures in AS/DISH are all effectively high-risk and require operative stabilisation); diffuse idiopathic skeletal hyperostosis (DISH) — same implications as AS; osteoporosis (affects fixation options and implant selection); prior spinal surgery at the level; metabolic bon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Treat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 +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mmended Treat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, A1, A2 + N0 + no M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brace (TLSO); mobilisation; no surgical stabilisation required for most; selected A2 (severe comminution) may requi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he AO spine knowledge forum trauma classification system. Global Spine J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AO Spine thoracolumbar spine injury classification system — fracture description, neurological status, and key modifiers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inhold M et al. Operative treatment of 733 patients with acute thoracolumbar spinal fractures — comprehensive results from the second multicenter AO Spine prospective study. Eur Spine J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The three column spine and its significance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LICS. Spine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O Spine Thoracolumbar Classification; Chance Fracture; Burst Fracture; PLC Assess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(compression): A1 wedge, A2 split, A3 incomplete burst, A4 complete burst. Type B (tension band): B1 posterior through bone/ligament, B2 posterior + anterior, B3 anterior hyperextension. Type C (translation/rotation): multidirectional instability. Neurologic grade (N0–N4) and modifiers guide treat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Develop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O Spine Thoracolumbar Classification System was developed by the AO Spine Knowledge Forum Trauma in 2013 (Vaccaro et al.) as a comprehensive, evidence-based update to prior thoracolumbar classification systems. It was designed to provide a more granular and reproducible description of thoracolumbar injuries than the TLICS or Denis systems, while also incorporating a treatment algorithm. The AO Spine system classifies thoracolumbar injuries based on morphology alone (without incorporating neurological status or posterior ligamentous complex integrity into the morphological grade — these are added as modifiers), and is increasingly adopted as the standard classification in academic spine surgery. It is complementary to the TLICS score rather than a re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of the AO Spine Thoracolumbar Classification: the system has three components — (1) Morphological injury type (Type A, B, or C) based on the fracture pattern; (2) Neurological status modifier (N0–N4); (3) Case-specific modifiers (M1 = indeterminate posterior ligamentous complex injury; M2 = patient-specific modifiers such as osteoporosis, ankylosing spondylitis); the final classification is expressed as a combination of these three elements (e.g., A3 N1 M1 = burst fracture with nerve root injury and indeterminate PLC status); a treatment algorithm (conservative vs surgery) is derived from this combin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ationship to TLICS: the AO Spine classification is primarily a descriptive morphological system; the TLICS is a scoring system that directly outputs a treatment recommendation; both are used in clinical practice — the AO Spine classification is more comprehensive for research and academic communication; the TLICS is more practical for rapid clinical decision-making at the bedside; understanding both is expected for specialist spine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Morphological Types A, B, C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 & 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Comp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al compression with or without flexion; anterior and/or middle column failure; posterior elements INTACT (posterior tension band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or fractures (spinous process, transverse process, facet fractures); no significant instability; most managed non-oper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dge compression fracture — one endplate impacted; anterior vertebral height loss; posterior wall INTACT; the posterior ligamentous complex is intact; equivalent to a `stable compression fracture`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lit or coronal cleavage fracture — a fracture through both endplates in the coronal plane, creating a `Pincer fracture` or split of the vertebral body; the posterior wall may be intact or minimally disrup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burst fracture — disruption of ONE endplate (superior or inferior) with retropulsion of fragments into the spinal canal; the POSTERIOR WALL of the vertebral body is disrupted on the side of the injured endplate; the opposite endplate is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burst fracture — disruption of BOTH endplates (superior AND inferior) with retropulsion into the canal; the entire posterior vertebral body wall is disrupted; this is the `classic` burst fracture; the posterior elements remain intact (distinguishing it from Type B and C patterns); A4 is the highest-severity pure compression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2026-05-17T14:04:46Z</dcterms:created>
  <dcterms:modified xsi:type="dcterms:W3CDTF">2026-05-17T14:04:46Z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