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430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ntibiotic Prophylaxis in Orthopaed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g toxi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Cefazolin is the most commonly used prophylactic antibiotic in orthopaedic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minister within 60 minutes before in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eat dose if surgery lasts longer than 3–4 h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fractures require early antibiotic 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s are usually discontinued within 24 h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AAOS Clinical Practice Guidelines.]]></a:t>
            </a:r>
            <a:br/>
            <a:r>
              <a:rPr lang="en-US" strike="noStrike" sz="1200" spc="0" u="none" cap="none">
                <a:solidFill>
                  <a:srgbClr val="1E293B">
                    <a:alpha val="100000"/>
                  </a:srgbClr>
                </a:solidFill>
                <a:latin typeface="Calibri"/>
              </a:rPr>
              <a:t><![CDATA[4. Mangram AJ. Guideline for Prevention of Surgical Site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ntibiotic Prophylaxis in Orthopaed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tandard: cefazolin within 60 min before incision (2 g; 3 g if >120 kg). Add vancomycin if MRSA colonized/high prevalence or severe β‑lactam allergy; start 120 min pre‑incision due to infusion time. Redose if procedure >3–4 h or blood loss >1500 mL; discontinue within 24 h for clean cases. Open fractures: start immediately; broaden by Gustilo grade.]]>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Antibiotic prophylaxis in orthopaedic surgery is used to prevent surgical site infections (SSI) by administering antimicrobial agents before microbial contamination can occur during surgery. Orthopaedic procedures frequently involve implants such as plates, screws, prostheses, or nails, which significantly increase the risk of infection because bacteria can adhere to implant surfaces and form biofil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goal of prophylactic antibiotic therapy is to maintain adequate antimicrobial concentration in the tissues at the time of surgical incision and throughout the duration of the procedure. Appropriate timing, drug selection, and dosing are critical factors that determine the effectiveness of prophylax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Prophylactic antibiotics should ideally be administered within 60 minutes before surgical in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tionale for Antibiotic Prophylaxis]]></a:t>
            </a:r>
            <a:br/>
            <a:br/>
            <a:br/>
            <a:r>
              <a:rPr lang="en-US" strike="noStrike" sz="1400" spc="0" u="none" cap="none">
                <a:solidFill>
                  <a:srgbClr val="1E293B">
                    <a:alpha val="100000"/>
                  </a:srgbClr>
                </a:solidFill>
                <a:latin typeface="Calibri"/>
              </a:rPr>
              <a:t><![CDATA[Orthopaedic procedures frequently involve extensive soft tissue dissection and insertion of implants. These implants act as foreign bodies and reduce the number of bacteria required to establish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en a small number of organisms can colonize implant surfaces and form biofilms, which are difficult to eradicate once established. Therefore prophylactic antibiotics play a crucial role in preventing postoperative infec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s risk of surgical site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s implant colon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creases postoperative morbid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s need for revision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Causative Organisms]]></a:t>
            </a:r>
            <a:br/>
            <a:br/>
            <a:br/>
            <a:r>
              <a:rPr lang="en-US" strike="noStrike" sz="1400" spc="0" u="none" cap="none">
                <a:solidFill>
                  <a:srgbClr val="1E293B">
                    <a:alpha val="100000"/>
                  </a:srgbClr>
                </a:solidFill>
                <a:latin typeface="Calibri"/>
              </a:rPr>
              <a:t><![CDATA[Most orthopaedic surgical infections are caused by skin flora introduced dur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ganism]]></a:t>
            </a:r>
            <a:br/>
            <a:r>
              <a:rPr lang="en-US" strike="noStrike" sz="1400" spc="0" u="none" cap="none">
                <a:solidFill>
                  <a:srgbClr val="1E293B">
                    <a:alpha val="100000"/>
                  </a:srgbClr>
                </a:solidFill>
                <a:latin typeface="Calibri"/>
              </a:rPr>
              <a:t><![CDATA[Characteris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aureus]]></a:t>
            </a:r>
            <a:br/>
            <a:r>
              <a:rPr lang="en-US" strike="noStrike" sz="1400" spc="0" u="none" cap="none">
                <a:solidFill>
                  <a:srgbClr val="1E293B">
                    <a:alpha val="100000"/>
                  </a:srgbClr>
                </a:solidFill>
                <a:latin typeface="Calibri"/>
              </a:rPr>
              <a:t><![CDATA[Most common pathog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epidermidis]]></a:t>
            </a:r>
            <a:br/>
            <a:r>
              <a:rPr lang="en-US" strike="noStrike" sz="1400" spc="0" u="none" cap="none">
                <a:solidFill>
                  <a:srgbClr val="1E293B">
                    <a:alpha val="100000"/>
                  </a:srgbClr>
                </a:solidFill>
                <a:latin typeface="Calibri"/>
              </a:rPr>
              <a:t><![CDATA[Common in implant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ptococcus species]]></a:t>
            </a:r>
            <a:br/>
            <a:r>
              <a:rPr lang="en-US" strike="noStrike" sz="1400" spc="0" u="none" cap="none">
                <a:solidFill>
                  <a:srgbClr val="1E293B">
                    <a:alpha val="100000"/>
                  </a:srgbClr>
                </a:solidFill>
                <a:latin typeface="Calibri"/>
              </a:rPr>
              <a:t><![CDATA[Less common but signific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m negative bacilli]]></a:t>
            </a:r>
            <a:br/>
            <a:r>
              <a:rPr lang="en-US" strike="noStrike" sz="1400" spc="0" u="none" cap="none">
                <a:solidFill>
                  <a:srgbClr val="1E293B">
                    <a:alpha val="100000"/>
                  </a:srgbClr>
                </a:solidFill>
                <a:latin typeface="Calibri"/>
              </a:rPr>
              <a:t><![CDATA[Seen in trauma and ope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ly Used Antibiotics]]></a:t>
            </a:r>
            <a:br/>
            <a:br/>
            <a:br/>
            <a:r>
              <a:rPr lang="en-US" strike="noStrike" sz="1400" spc="0" u="none" cap="none">
                <a:solidFill>
                  <a:srgbClr val="1E293B">
                    <a:alpha val="100000"/>
                  </a:srgbClr>
                </a:solidFill>
                <a:latin typeface="Calibri"/>
              </a:rPr>
              <a:t><![CDATA[The choice of antibiotic depends on the type of surgery, patient risk factors, and local bacterial resistance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fazolin]]></a:t>
            </a:r>
            <a:br/>
            <a:r>
              <a:rPr lang="en-US" strike="noStrike" sz="1400" spc="0" u="none" cap="none">
                <a:solidFill>
                  <a:srgbClr val="1E293B">
                    <a:alpha val="100000"/>
                  </a:srgbClr>
                </a:solidFill>
                <a:latin typeface="Calibri"/>
              </a:rPr>
              <a:t><![CDATA[Most common prophylactic antibio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furoxime]]></a:t>
            </a:r>
            <a:br/>
            <a:r>
              <a:rPr lang="en-US" strike="noStrike" sz="1400" spc="0" u="none" cap="none">
                <a:solidFill>
                  <a:srgbClr val="1E293B">
                    <a:alpha val="100000"/>
                  </a:srgbClr>
                </a:solidFill>
                <a:latin typeface="Calibri"/>
              </a:rPr>
              <a:t><![CDATA[Alternative cephalospor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ncomycin]]></a:t>
            </a:r>
            <a:br/>
            <a:r>
              <a:rPr lang="en-US" strike="noStrike" sz="1400" spc="0" u="none" cap="none">
                <a:solidFill>
                  <a:srgbClr val="1E293B">
                    <a:alpha val="100000"/>
                  </a:srgbClr>
                </a:solidFill>
                <a:latin typeface="Calibri"/>
              </a:rPr>
              <a:t><![CDATA[MRSA risk or beta-lactam aller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damycin]]></a:t>
            </a:r>
            <a:br/>
            <a:r>
              <a:rPr lang="en-US" strike="noStrike" sz="1400" spc="0" u="none" cap="none">
                <a:solidFill>
                  <a:srgbClr val="1E293B">
                    <a:alpha val="100000"/>
                  </a:srgbClr>
                </a:solidFill>
                <a:latin typeface="Calibri"/>
              </a:rPr>
              <a:t><![CDATA[Alternative in penicillin aller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of Antibiotic Administration]]></a:t>
            </a:r>
            <a:br/>
            <a:br/>
            <a:br/>
            <a:r>
              <a:rPr lang="en-US" strike="noStrike" sz="1400" spc="0" u="none" cap="none">
                <a:solidFill>
                  <a:srgbClr val="1E293B">
                    <a:alpha val="100000"/>
                  </a:srgbClr>
                </a:solidFill>
                <a:latin typeface="Calibri"/>
              </a:rPr>
              <a:t><![CDATA[The timing of prophylactic antibiotics is critical to ensure adequate tissue concentrations dur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minister within 60 minutes before in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ncomycin may be given within 120 minutes before in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eat dosing for prolonged surge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ontinue within 24 hours postoperatively in mos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 Prophylaxis in Open Fractures]]></a:t>
            </a:r>
            <a:br/>
            <a:br/>
            <a:br/>
            <a:r>
              <a:rPr lang="en-US" strike="noStrike" sz="1400" spc="0" u="none" cap="none">
                <a:solidFill>
                  <a:srgbClr val="1E293B">
                    <a:alpha val="100000"/>
                  </a:srgbClr>
                </a:solidFill>
                <a:latin typeface="Calibri"/>
              </a:rPr>
              <a:t><![CDATA[Open fractures have a high risk of contamination and infection. Early administration of antibiotics significantly reduces infect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ustilo Grade]]></a:t>
            </a:r>
            <a:br/>
            <a:r>
              <a:rPr lang="en-US" strike="noStrike" sz="1400" spc="0" u="none" cap="none">
                <a:solidFill>
                  <a:srgbClr val="1E293B">
                    <a:alpha val="100000"/>
                  </a:srgbClr>
                </a:solidFill>
                <a:latin typeface="Calibri"/>
              </a:rPr>
              <a:t><![CDATA[Recommended Antibio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and II]]></a:t>
            </a:r>
            <a:br/>
            <a:r>
              <a:rPr lang="en-US" strike="noStrike" sz="1400" spc="0" u="none" cap="none">
                <a:solidFill>
                  <a:srgbClr val="1E293B">
                    <a:alpha val="100000"/>
                  </a:srgbClr>
                </a:solidFill>
                <a:latin typeface="Calibri"/>
              </a:rPr>
              <a:t><![CDATA[First generation cephalospor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Cephalosporin + aminoglycosi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rm injuries]]></a:t>
            </a:r>
            <a:br/>
            <a:r>
              <a:rPr lang="en-US" strike="noStrike" sz="1400" spc="0" u="none" cap="none">
                <a:solidFill>
                  <a:srgbClr val="1E293B">
                    <a:alpha val="100000"/>
                  </a:srgbClr>
                </a:solidFill>
                <a:latin typeface="Calibri"/>
              </a:rPr>
              <a:t><![CDATA[Add penicillin for anaerob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Antibiotic Use]]></a:t>
            </a:r>
            <a:br/>
            <a:br/>
            <a:br/>
            <a:r>
              <a:rPr lang="en-US" strike="noStrike" sz="1400" spc="0" u="none" cap="none">
                <a:solidFill>
                  <a:srgbClr val="1E293B">
                    <a:alpha val="100000"/>
                  </a:srgbClr>
                </a:solidFill>
                <a:latin typeface="Calibri"/>
              </a:rPr>
              <a:t><![CDATA[Allergic rea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 resist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tridium difficile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8">
  <a:themeElements>
    <a:clrScheme name="Theme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2026-06-13T13:40:35Z</dcterms:created>
  <dcterms:modified xsi:type="dcterms:W3CDTF">2026-06-13T13:40:35Z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