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61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nkle Fractures — Lauge-Hanse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sible deformity in sever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malleol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careful examination is required to assess ligament injury and ankl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ise view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 helps determine fracture displacement, syndesmotic injury, and ankle mortise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Treatment]]></a:t>
            </a:r>
            <a:br/>
            <a:br/>
            <a:br/>
            <a:r>
              <a:rPr lang="en-US" strike="noStrike" sz="1400" spc="0" u="none" cap="none">
                <a:solidFill>
                  <a:srgbClr val="1E293B">
                    <a:alpha val="100000"/>
                  </a:srgbClr>
                </a:solidFill>
                <a:latin typeface="Calibri"/>
              </a:rPr>
              <a:t><![CDATA[Restore anatomical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ntain ankle mortis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hieve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 early ankle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treatment]]></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plating]]></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esmotic screw fixation]]></a:t>
            </a:r>
            <a:br/>
            <a:r>
              <a:rPr lang="en-US" strike="noStrike" sz="1400" spc="0" u="none" cap="none">
                <a:solidFill>
                  <a:srgbClr val="1E293B">
                    <a:alpha val="100000"/>
                  </a:srgbClr>
                </a:solidFill>
                <a:latin typeface="Calibri"/>
              </a:rPr>
              <a:t><![CDATA[Syndesmotic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nkl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ankle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auge-Hansen classification describes mechanism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external rotation is most common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ise view is essential for ankl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 of treatment is restoration of ankle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Ankle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nkle Fractures — Lauge-Hanse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lassification based on position of foot + force direction. Common: Supination-External Rotation (SER), Supination-Adduction (SA), Pronation-Abduction (PA), Pronation-External Rotation (PER). Each mechanism has progressive stages of injury (ligament/osseous). Guides mechanism-based diagnosis and fixation strategy. Supination-External Rotation = most common ankl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nkle fractures are among the most common injuries treated in orthopaedic practice. They involve fractures of the distal tibia, fibula, or both and may be associated with ligamentous injuries affecting ankle stability. Proper understanding of the mechanism of injury is essential for accurate diagnosis and appropriate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auge-Hansen classification system describes ankle fractures based on the position of the foot at the time of injury and the direction of the deforming force. This classification provides insight into the sequential pattern of ligament and bone injuries that occur during ankl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se injury mechanisms helps clinicians predict associated ligament injuries, evaluate radiographs more accurately, and determine appropriate management strateg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Ankle Joint]]></a:t>
            </a:r>
            <a:br/>
            <a:br/>
            <a:br/>
            <a:r>
              <a:rPr lang="en-US" strike="noStrike" sz="1400" spc="0" u="none" cap="none">
                <a:solidFill>
                  <a:srgbClr val="1E293B">
                    <a:alpha val="100000"/>
                  </a:srgbClr>
                </a:solidFill>
                <a:latin typeface="Calibri"/>
              </a:rPr>
              <a:t><![CDATA[The ankle joint is a hinge joint formed by the articulation between the distal tibia, fibula, and talus. Stability of the ankle joint depends on both bony congruity and ligamentous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tibia forms the medial malleo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ibula forms the lateral malleo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lus forms the ankle mortise artic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esmotic ligaments stabilize tibia and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dial side of the ankle is supported by the strong deltoid ligament complex, while the lateral side contains the anterior talofibular, calcaneofibular, and posterior talofibular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The ankle joint transmits body weight from the tibia to the foot during walking and running. Stability is maintained by the ankle mortise and surrounding ligamentous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malleolus prevents talar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malleolus stabilizes medial ank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esmosis maintains ankle mortise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id ligament resists evers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Most ankle fractures occur due to twisting injuries of the ankle joint. The position of the foot and the direction of applied force determine the 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rotat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duct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uge-Hansen Classification]]></a:t>
            </a:r>
            <a:br/>
            <a:br/>
            <a:br/>
            <a:r>
              <a:rPr lang="en-US" strike="noStrike" sz="1400" spc="0" u="none" cap="none">
                <a:solidFill>
                  <a:srgbClr val="1E293B">
                    <a:alpha val="100000"/>
                  </a:srgbClr>
                </a:solidFill>
                <a:latin typeface="Calibri"/>
              </a:rPr>
              <a:t><![CDATA[The Lauge-Hansen classification is based on two compon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ition of the foot (supination or pro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ion of deforming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Adduction (SA)]]></a:t>
            </a:r>
            <a:br/>
            <a:r>
              <a:rPr lang="en-US" strike="noStrike" sz="1400" spc="0" u="none" cap="none">
                <a:solidFill>
                  <a:srgbClr val="1E293B">
                    <a:alpha val="100000"/>
                  </a:srgbClr>
                </a:solidFill>
                <a:latin typeface="Calibri"/>
              </a:rPr>
              <a:t><![CDATA[Foot supinated with adduction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External Rotation (SER)]]></a:t>
            </a:r>
            <a:br/>
            <a:r>
              <a:rPr lang="en-US" strike="noStrike" sz="1400" spc="0" u="none" cap="none">
                <a:solidFill>
                  <a:srgbClr val="1E293B">
                    <a:alpha val="100000"/>
                  </a:srgbClr>
                </a:solidFill>
                <a:latin typeface="Calibri"/>
              </a:rPr>
              <a:t><![CDATA[Foot supinated with external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ion-Abduction (PA)]]></a:t>
            </a:r>
            <a:br/>
            <a:r>
              <a:rPr lang="en-US" strike="noStrike" sz="1400" spc="0" u="none" cap="none">
                <a:solidFill>
                  <a:srgbClr val="1E293B">
                    <a:alpha val="100000"/>
                  </a:srgbClr>
                </a:solidFill>
                <a:latin typeface="Calibri"/>
              </a:rPr>
              <a:t><![CDATA[Foot pronated with abduction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ion-External Rotation (PER)]]></a:t>
            </a:r>
            <a:br/>
            <a:r>
              <a:rPr lang="en-US" strike="noStrike" sz="1400" spc="0" u="none" cap="none">
                <a:solidFill>
                  <a:srgbClr val="1E293B">
                    <a:alpha val="100000"/>
                  </a:srgbClr>
                </a:solidFill>
                <a:latin typeface="Calibri"/>
              </a:rPr>
              <a:t><![CDATA[Foot pronated with extern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jury Sequence (Supination-External Rotation)]]></a:t>
            </a:r>
            <a:br/>
            <a:br/>
            <a:br/>
            <a:r>
              <a:rPr lang="en-US" strike="noStrike" sz="1400" spc="0" u="none" cap="none">
                <a:solidFill>
                  <a:srgbClr val="1E293B">
                    <a:alpha val="100000"/>
                  </a:srgbClr>
                </a:solidFill>
                <a:latin typeface="Calibri"/>
              </a:rPr>
              <a:t><![CDATA[Supination-external rotation injuries are the most common ankle fracture pattern. The injury progresses through four s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 Injury to anterior inferior tibiofibular liga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 Oblique fracture of distal fibu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 – Posterior malleolus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4 – Medial malleolus fracture or deltoid ligament rup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round ank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bearing w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0">
  <a:themeElements>
    <a:clrScheme name="Theme9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2026-06-15T08:48:57Z</dcterms:created>
  <dcterms:modified xsi:type="dcterms:W3CDTF">2026-06-15T08:48:57Z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