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presProps" Target="presProps.xml"/>
  <Relationship Id="rId24" Type="http://schemas.openxmlformats.org/officeDocument/2006/relationships/viewProps" Target="viewProps.xml"/>
  <Relationship Id="rId25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7421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266700"/>
          <a:ext cx="8620125" cy="4953000"/>
          <a:chOff x="523875" y="266700"/>
          <a:chExt cx="8620125" cy="4953000"/>
        </a:xfrm>
      </p:grpSpPr>
      <p:sp>
        <p:nvSpPr>
          <p:cNvPr id="2" name=""/>
          <p:cNvSpPr txBox="1"/>
          <p:nvPr/>
        </p:nvSpPr>
        <p:spPr>
          <a:xfrm>
            <a:off x="523875" y="266700"/>
            <a:ext cx="285750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71500"/>
            <a:ext cx="285750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9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RAUMA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1524000"/>
            <a:ext cx="8096250" cy="2095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5" name=""/>
          <p:cNvSpPr txBox="1"/>
          <p:nvPr/>
        </p:nvSpPr>
        <p:spPr>
          <a:xfrm>
            <a:off x="523875" y="4686300"/>
            <a:ext cx="8096250" cy="2667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0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The Orthopaedic Knowledge Network  •  orthonotes.in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ra-articular extension into the AC joint; distal t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itially; late ACJ OA may require distal clavicle excis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eriosteal sleeve fracture in children — medial fragment displaces superiorly through the periosteum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(attached to slee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Pseudo-dislocation; periosteum and CC 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in children; excellent remodelling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0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V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mminuted; CC ligaments attached to an inferior bone fragment, not to the main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to inferior comminuted fragment onl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Key principle: the stability of a distal clavicle fracture depends entirely on the status of the CC ligaments relative to the fracture — if the CC ligaments remain attached to the medial fragment (Type I), the fracture is stable; if they are detached from the medial fragment (Type II, IIA, IIB, V), the medial fragment loses its inferior attachment to the coracoid and displaces superiorly due to trapezius pull — this is the unstable pattern with high non-union risk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inical Assessment & Investigations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istory and mechanism: direct shoulder blow, fall onto the shoulder; sporting injury; assess pain, shoulder function, skin integrity over the fractur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3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Examination: tenderness and deformity at the distal clavicle; step deformity at the AC joint in Type II (clavicle displaced superiorly relative to the acromion); skin tenting in significantly displaced fractures (skin at risk); neurovascular assessment; assess contralateral shoulder for AC joint baselin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adiographs: standard AP clavicle and Zanca view (AC joint view — 15° cephalad tilt; better visualises the AC joint and distal clavicle); assess fracture pattern, displacement, and CC distanc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distance measurement on X-ray: measured from the superior cortex of the coracoid to the inferior cortex of the clavicle; normal approximately 11–13 mm; increased CC distance in Type II = superior displacement of the medial fragment; stress views (weight held in each hand) can demonstrate instability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T scan: for complex or comminuted fractures to better define anatomy and guide surgical planning; particularly for Type V comminuted fractur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 (stable): arm sling for comfort; early range of motion; progressive loading; union almost universal; return to sport at 6–8 weeks when comfortab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 II (unstable) — surgical indications: Type II distal clavicle fractures have a reported non-union rate of 20–30% with non-operative management (some series up to 40%); surgical fixation is generally recommended; indications include: significant displacement, skin tenting, high-demand patients, bilateral fractures, open fracture; non-operative management can be considered in elderly low-demand patients or those with significant medical comorbidities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8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Referenc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S. Fracture of the distal clavicle with detachment of the coracoclavicular ligaments in adults. J Trauma. 1963;3:99–11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FL. Fractures and ligamentous injuries of the clavicle and its articulation. J Bone Joint Surg Am. 1967;49(4):774–784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binson CM et al. Distal clavicle fractures. J Bone Joint Surg Br. 2004;86(4):565–570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egeman SA et al. Operative treatment of distal clavicle fractures. Acta Orthop. 2013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ndersen JR et al. Surgical treatment of distal clavicle fractures. Injury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Herrmann S et al. Hook plate fixation for distal clavicle fractures. J Shoulder Elbow Surg. 2011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ampbells Operative Orthopaedics. 14th Edition. Elsevi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Rockwood and Greens Fractures in Adults. 9th Edition. Wolters Kluwer.]]></a:t>
            </a:r>
            <a:br/>
            <a:r>
              <a:rPr lang="en-US" strike="noStrike" sz="12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rtho..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19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1F5F9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342900"/>
          <a:ext cx="8953500" cy="5086350"/>
          <a:chOff x="0" y="34290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342900"/>
            <a:ext cx="8096250" cy="4191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6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verview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914400"/>
            <a:ext cx="8096250" cy="3714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5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: Type I midshaft; Type II distal; Type III medial third. Neer distal clavicle: Type I stable; IIA/IIB unstable (CC ligaments disrupted); Type III intra-articular; V epiphyseal. Distal (Neer IIB) has high nonunion; often operative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B1220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523875" y="1809750"/>
          <a:ext cx="8620125" cy="3524250"/>
          <a:chOff x="523875" y="1809750"/>
          <a:chExt cx="8620125" cy="3524250"/>
        </a:xfrm>
      </p:grpSpPr>
      <p:sp>
        <p:nvSpPr>
          <p:cNvPr id="2" name=""/>
          <p:cNvSpPr txBox="1"/>
          <p:nvPr/>
        </p:nvSpPr>
        <p:spPr>
          <a:xfrm>
            <a:off x="523875" y="1809750"/>
            <a:ext cx="8096250" cy="3429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2563EB">
                    <a:alpha val="100000"/>
                  </a:srgbClr>
                </a:solidFill>
                <a:latin typeface="Calibri"/>
              </a:rPr>
              <a:t><![CDATA[ORTHONOTES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2228850"/>
            <a:ext cx="8096250" cy="76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4" name=""/>
          <p:cNvSpPr txBox="1"/>
          <p:nvPr/>
        </p:nvSpPr>
        <p:spPr>
          <a:xfrm>
            <a:off x="523875" y="3238500"/>
            <a:ext cx="8096250" cy="28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|  The Orthopaedic Knowledge Network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Overview & Classification]]></a:t>
            </a:r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s of the distal third of the clavicle account for approximately 12–15% of all clavicle fractures and have distinct management considerations compared to mid-shaft fractures. The relationship of the fracture to the coracoclavicular (CC) ligaments — the conoid and trapezoid — determines the stability of the fracture and drives the decision to manage operatively or non-operatively. The Allman and Neer classifications are the most widely used frameworks.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3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he distal clavicle is stabilised by the acromioclavicular (AC) ligaments (capsule and superior and inferior AC ligaments — control horizontal stability) and the coracoclavicular ligaments — conoid ligament (posteromedial, more vertical, primary restraint to superior displacement) and trapezoid ligament (anterolateral, more horizontal, primary restraint to axial compression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chanism: direct blow to the shoulder; fall on an outstretched hand; fall onto the point of the shoulder; direct impact in sports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lassifi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scrip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ical Management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iddle third (most common — 80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Vari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surgical if significantly displaced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istal thir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y be tor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Depends on Neer sub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ee Neer classific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Allman Group I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hird (rare — 5%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sually 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 (mostly); CT to exclude sterno-clavicular disloc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Classification of Distal Third Clavicle Fractures]]></a:t>
            </a:r>
            <a:br/>
            <a:br/>
            <a:br/>
            <a:br/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eer Typ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Fracture Location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 Statu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ility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anagement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Lateral to the CC ligaments (between CC and AC ligaments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Intact — CC ligaments attached to the medi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table — medial fragment stabilised by intact CC ligaments to the coracoi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Non-operative; excellent union rate (>95%)]]>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Medial to or through the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C ligaments detached from the medial (proximal) fragment and attached to the distal (lateral) fragment or avuls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is unsupported, pulled superiorly by the trapezius; highest non-union rate (20–30% non-operative)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 recommended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8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>
            <a:alpha val="100000"/>
          </a:srgbClr>
        </a:solidFill>
      </p:bgPr>
    </p:bg>
    <p:spTree>
      <p:nvGrpSpPr>
        <p:cNvPr id="1" name=""/>
        <p:cNvGrpSpPr/>
        <p:nvPr/>
      </p:nvGrpSpPr>
      <p:grpSpPr>
        <a:xfrm>
          <a:off x="0" y="171450"/>
          <a:ext cx="8953500" cy="5086350"/>
          <a:chOff x="0" y="171450"/>
          <a:chExt cx="8953500" cy="5086350"/>
        </a:xfrm>
      </p:grpSpPr>
      <p:sp>
        <p:nvSpPr>
          <p:cNvPr id="2" name=""/>
          <p:cNvSpPr txBox="1"/>
          <p:nvPr/>
        </p:nvSpPr>
        <p:spPr>
          <a:xfrm>
            <a:off x="523875" y="171450"/>
            <a:ext cx="8096250" cy="2286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Allman / Neer Distal Third — Clavic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23875" y="552450"/>
            <a:ext cx="8096250" cy="40957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A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C ligaments intact and attached to distal fragment; fracture medial to both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Both conoid and trapezoid attached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 — medial fragment unsupported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Type IIB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torn; trapezoid attached to distal fragment; fracture between the two CC ligaments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Conoid ruptured; trapezoid intact to distal fragment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Unstable]]></a:t>
            </a:r>
            <a:br/>
            <a:r>
              <a:rPr lang="en-US" strike="noStrike" sz="1400" spc="0" u="none" cap="none">
                <a:solidFill>
                  <a:srgbClr val="1E293B">
                    <a:alpha val="100000"/>
                  </a:srgbClr>
                </a:solidFill>
                <a:latin typeface="Calibri"/>
              </a:rPr>
              <a:t><![CDATA[Surgical fixation]]></a:t>
            </a:r>
          </a:p>
        </p:txBody>
      </p:sp>
      <p:sp>
        <p:nvSpPr>
          <p:cNvPr id="4" name=""/>
          <p:cNvSpPr txBox="1"/>
          <p:nvPr/>
        </p:nvSpPr>
        <p:spPr>
          <a:xfrm>
            <a:off x="0" y="4876800"/>
            <a:ext cx="8953500" cy="2095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800" spc="0" u="none" cap="none">
                <a:solidFill>
                  <a:srgbClr val="94A3B8">
                    <a:alpha val="100000"/>
                  </a:srgbClr>
                </a:solidFill>
                <a:latin typeface="Calibri"/>
              </a:rPr>
              <a:t><![CDATA[orthonotes.in  •  9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20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2026-06-13T13:39:00Z</dcterms:created>
  <dcterms:modified xsi:type="dcterms:W3CDTF">2026-06-13T13:39:00Z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