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1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Biomechanics, Diagnosis & Reconstruction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MRI: the investigation of choice for confirming ACL tear and assessing associated injuries; sensitivity ~94–98%, specificity ~96–100%; MRI findings of ACL tear: (1) complete absence of the normal linear ACL fibres (direct sign); (2) abnormal signal (oedema/haemorrhage) within the torn ACL; (3) secondary signs — bone bruising (kissing contusions) at the lateral femoral condyle and posterolateral tibial plateau (the `footprint` of the pivot shift mechanism — present in ~60% of acute ACL tears; pathognomonic of the ACL injury mechanism); (4) Segond fracture — a lateral tibial rim avulsion fracture from the anterolateral ligament/lateral capsule; pathognomonic of ACL tear (95% have concurrent ACL tear); (5) anterior tibial translation >7 mm relative to the posterior femoral condyle line on sagittal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meter (KT-1000/KT-2000): a mechanical device that quantifies anterior tibial translation in millimetres; placed over the anterior knee and calibrated force applied; measures side-to-side difference in anterior translation; a difference of >3 mm between knees = significant ACL insufficiency; used in research and for objective assessment of laxity pre- and post-reconstruction]]>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 for ACL Reconstruction]]></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tendon (ST/G — semitendinosus ± gracilis)]]></a:t>
            </a:r>
            <a:br/>
            <a:r>
              <a:rPr lang="en-US" strike="noStrike" sz="1400" spc="0" u="none" cap="none">
                <a:solidFill>
                  <a:srgbClr val="1E293B">
                    <a:alpha val="100000"/>
                  </a:srgbClr>
                </a:solidFill>
                <a:latin typeface="Calibri"/>
              </a:rPr>
              <a:t><![CDATA[Ipsilateral semitendinosus (and gracilis if 4-strand graft — quadrupled ST/G); harvested through a small anteromedial incision]]></a:t>
            </a:r>
            <a:br/>
            <a:r>
              <a:rPr lang="en-US" strike="noStrike" sz="1400" spc="0" u="none" cap="none">
                <a:solidFill>
                  <a:srgbClr val="1E293B">
                    <a:alpha val="100000"/>
                  </a:srgbClr>
                </a:solidFill>
                <a:latin typeface="Calibri"/>
              </a:rPr>
              <a:t><![CDATA[4-strand quadrupled ST/G: 4,090 N ultimate tensile load (stronger than native ACL ~2,160 N); best mechanical properties of autograft options]]></a:t>
            </a:r>
            <a:br/>
            <a:r>
              <a:rPr lang="en-US" strike="noStrike" sz="1400" spc="0" u="none" cap="none">
                <a:solidFill>
                  <a:srgbClr val="1E293B">
                    <a:alpha val="100000"/>
                  </a:srgbClr>
                </a:solidFill>
                <a:latin typeface="Calibri"/>
              </a:rPr>
              <a:t><![CDATA[Excellent tensile strength; small harvest incision; less anterior knee pain than BPTB; no patellar fracture risk; preserves extensor mechanism]]></a:t>
            </a:r>
            <a:br/>
            <a:r>
              <a:rPr lang="en-US" strike="noStrike" sz="1400" spc="0" u="none" cap="none">
                <a:solidFill>
                  <a:srgbClr val="1E293B">
                    <a:alpha val="100000"/>
                  </a:srgbClr>
                </a:solidFill>
                <a:latin typeface="Calibri"/>
              </a:rPr>
              <a:t><![CDATA[Slower biological incorporation (tendon-bone healing slower than bone-bone); risk of harvesting the saphenous nerve branch; loss of hamstring strength (~10–15% deficit initially — recovers at 2 years); cannot use if hamstring is injured; tunnel aperture fixation relies on interference screw purchase in soft tissue]]></a:t>
            </a:r>
            <a:br/>
            <a:r>
              <a:rPr lang="en-US" strike="noStrike" sz="1400" spc="0" u="none" cap="none">
                <a:solidFill>
                  <a:srgbClr val="1E293B">
                    <a:alpha val="100000"/>
                  </a:srgbClr>
                </a:solidFill>
                <a:latin typeface="Calibri"/>
              </a:rPr>
              <a:t><![CDATA[Young active patients; athletes who need to kneel (BPTB causes anterior knee pain with kneeling); patients with patellar tendinopathy; female athletes (lower re-tear rates than BPTB in som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Central third of patellar tendon with bone plugs from the patella and tibial tuberosity; harvested through a midline incision over the patellar tendon]]></a:t>
            </a:r>
            <a:br/>
            <a:r>
              <a:rPr lang="en-US" strike="noStrike" sz="1400" spc="0" u="none" cap="none">
                <a:solidFill>
                  <a:srgbClr val="1E293B">
                    <a:alpha val="100000"/>
                  </a:srgbClr>
                </a:solidFill>
                <a:latin typeface="Calibri"/>
              </a:rPr>
              <a:t><![CDATA[2,900 N; bone-to-bone healing (fastest biological integration — bone heals in bone tunnel within 6 weeks)]]></a:t>
            </a:r>
            <a:br/>
            <a:r>
              <a:rPr lang="en-US" strike="noStrike" sz="1400" spc="0" u="none" cap="none">
                <a:solidFill>
                  <a:srgbClr val="1E293B">
                    <a:alpha val="100000"/>
                  </a:srgbClr>
                </a:solidFill>
                <a:latin typeface="Calibri"/>
              </a:rPr>
              <a:t><![CDATA[Gold standard graft — most data; bone-to-bone healing; rigid fixation; preferred for revision surgery; ideal for patients who cannot tolerate hamstring weakness]]></a:t>
            </a:r>
            <a:br/>
            <a:r>
              <a:rPr lang="en-US" strike="noStrike" sz="1400" spc="0" u="none" cap="none">
                <a:solidFill>
                  <a:srgbClr val="1E293B">
                    <a:alpha val="100000"/>
                  </a:srgbClr>
                </a:solidFill>
                <a:latin typeface="Calibri"/>
              </a:rPr>
              <a:t><![CDATA[Anterior knee pain (especially with kneeling — `kneeler`s pain`); patellar fracture risk (<1%); patellar tendon rupture risk (<0.1%); donor site morbidity; harvest extends the incision; quadriceps weakness post-op; not ideal for patients who kneel for work/religion]]></a:t>
            </a:r>
            <a:br/>
            <a:r>
              <a:rPr lang="en-US" strike="noStrike" sz="1400" spc="0" u="none" cap="none">
                <a:solidFill>
                  <a:srgbClr val="1E293B">
                    <a:alpha val="100000"/>
                  </a:srgbClr>
                </a:solidFill>
                <a:latin typeface="Calibri"/>
              </a:rPr>
              <a:t><![CDATA[Revision ACL reconstruction; contact athletes (high re-tear risk who need strongest graft); patients with hamstring injury; older high-deman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Quadriceps tendon (partial or full thickness) ± patellar bone plug; harvested from the proximal patella region]]></a:t>
            </a:r>
            <a:br/>
            <a:r>
              <a:rPr lang="en-US" strike="noStrike" sz="1400" spc="0" u="none" cap="none">
                <a:solidFill>
                  <a:srgbClr val="1E293B">
                    <a:alpha val="100000"/>
                  </a:srgbClr>
                </a:solidFill>
                <a:latin typeface="Calibri"/>
              </a:rPr>
              <a:t><![CDATA[Similar to BPTB; larger cross-sectional area than BPTB or ST; ~2,352 N]]></a:t>
            </a:r>
            <a:br/>
            <a:r>
              <a:rPr lang="en-US" strike="noStrike" sz="1400" spc="0" u="none" cap="none">
                <a:solidFill>
                  <a:srgbClr val="1E293B">
                    <a:alpha val="100000"/>
                  </a:srgbClr>
                </a:solidFill>
                <a:latin typeface="Calibri"/>
              </a:rPr>
              <a:t><![CDATA[Larger graft diameter than hamstring; bone plug available if needed; less donor site morbidity than BPTB; growing evidence base; increasingly popular]]></a:t>
            </a:r>
            <a:br/>
            <a:r>
              <a:rPr lang="en-US" strike="noStrike" sz="1400" spc="0" u="none" cap="none">
                <a:solidFill>
                  <a:srgbClr val="1E293B">
                    <a:alpha val="100000"/>
                  </a:srgbClr>
                </a:solidFill>
                <a:latin typeface="Calibri"/>
              </a:rPr>
              <a:t><![CDATA[Less historical data than BPTB or HT; quadriceps deficit at the donor site; technically more demanding harvest]]></a:t>
            </a:r>
            <a:br/>
            <a:r>
              <a:rPr lang="en-US" strike="noStrike" sz="1400" spc="0" u="none" cap="none">
                <a:solidFill>
                  <a:srgbClr val="1E293B">
                    <a:alpha val="100000"/>
                  </a:srgbClr>
                </a:solidFill>
                <a:latin typeface="Calibri"/>
              </a:rPr>
              <a:t><![CDATA[Alternative autograft when HT and BPTB are unavailable (e.g. prior harvest); revision surgery; gaining popularity as primary graft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Cadaveric graft (BPTB, Achilles tendon, tibialis anterior, hamstring); irradiated or fresh-frozen]]></a:t>
            </a:r>
            <a:br/>
            <a:r>
              <a:rPr lang="en-US" strike="noStrike" sz="1400" spc="0" u="none" cap="none">
                <a:solidFill>
                  <a:srgbClr val="1E293B">
                    <a:alpha val="100000"/>
                  </a:srgbClr>
                </a:solidFill>
                <a:latin typeface="Calibri"/>
              </a:rPr>
              <a:t><![CDATA[Variable (fresh-frozen allografts have similar initial strength; irradiated grafts are significantly weaker)]]></a:t>
            </a:r>
            <a:br/>
            <a:r>
              <a:rPr lang="en-US" strike="noStrike" sz="1400" spc="0" u="none" cap="none">
                <a:solidFill>
                  <a:srgbClr val="1E293B">
                    <a:alpha val="100000"/>
                  </a:srgbClr>
                </a:solidFill>
                <a:latin typeface="Calibri"/>
              </a:rPr>
              <a:t><![CDATA[No donor site morbidity; shorter operative time; any size available; useful in revision or multi-ligament reconstruction]]></a:t>
            </a:r>
            <a:br/>
            <a:r>
              <a:rPr lang="en-US" strike="noStrike" sz="1400" spc="0" u="none" cap="none">
                <a:solidFill>
                  <a:srgbClr val="1E293B">
                    <a:alpha val="100000"/>
                  </a:srgbClr>
                </a:solidFill>
                <a:latin typeface="Calibri"/>
              </a:rPr>
              <a:t><![CDATA[Higher re-tear rates in young active patients (<25 years) — multiple studies show 3–5× higher failure rate vs autograft in young athletes; slower incorporation; disease transmission risk (extremely low with modern processing); inappropriate for primary ACL in young active patients]]></a:t>
            </a:r>
            <a:br/>
            <a:r>
              <a:rPr lang="en-US" strike="noStrike" sz="1400" spc="0" u="none" cap="none">
                <a:solidFill>
                  <a:srgbClr val="1E293B">
                    <a:alpha val="100000"/>
                  </a:srgbClr>
                </a:solidFill>
                <a:latin typeface="Calibri"/>
              </a:rPr>
              <a:t><![CDATA[Older patients (>40 years) with lower activity demands; multi-ligament reconstruction; revision surgery where autograft sites are exhausted]]>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When to Add]]></a:t>
            </a:r>
            <a:br/>
            <a:br/>
            <a:r>
              <a:rPr lang="en-US" strike="noStrike" sz="1400" spc="0" u="none" cap="none">
                <a:solidFill>
                  <a:srgbClr val="1E293B">
                    <a:alpha val="100000"/>
                  </a:srgbClr>
                </a:solidFill>
                <a:latin typeface="Calibri"/>
              </a:rPr>
              <a:t><![CDATA[The STABILITY trial (Getgood et al., NEJM 2022): the landmark RCT that established the role of LET as an adjunct to ACL reconstruction; 618 young active patients with high-grade pivot shift (2+/3+) or revision ACL randomised to ACL reconstruction alone vs ACL + LET; at 2 years, the combined ACL + LET group had significantly lower ACL graft re-rupture rates (4.6% vs 9.8% — a 52% reduction in re-rupture risk); the LET group had better rotational stability (lower residual pivot shift grade) without significant increase in complications; conclusion: LET should be considered for young active patients with high-grade pivot shift, female athletes, and those returning to high-risk pivoting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combined ACL + LET: high-grade pivot shift (2+/3+) pre-operatively; young active patients (<25 years) returning to cutting sports; revision ACL reconstruction; female athletes in high-risk sports; generalised ligamentous laxity (Beighton scor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chman JH. The anterior drawer sign. Am J Sports Med. 1976.]]></a:t>
            </a:r>
            <a:br/>
            <a:r>
              <a:rPr lang="en-US" strike="noStrike" sz="1200" spc="0" u="none" cap="none">
                <a:solidFill>
                  <a:srgbClr val="1E293B">
                    <a:alpha val="100000"/>
                  </a:srgbClr>
                </a:solidFill>
                <a:latin typeface="Calibri"/>
              </a:rPr>
              <a:t><![CDATA[Getgood AMJ et al. Lateral extra-articular tenodesis reduces failure of hamstring tendon autograft ACL reconstruction — the STABILITY study. Am J Sports Med. 2022.]]></a:t>
            </a:r>
            <a:br/>
            <a:r>
              <a:rPr lang="en-US" strike="noStrike" sz="1200" spc="0" u="none" cap="none">
                <a:solidFill>
                  <a:srgbClr val="1E293B">
                    <a:alpha val="100000"/>
                  </a:srgbClr>
                </a:solidFill>
                <a:latin typeface="Calibri"/>
              </a:rPr>
              <a:t><![CDATA[Magnusson SP et al. Biomechanical and physical predictors of ACL injury in female athletes. Am J Sports Med. 1998.]]></a:t>
            </a:r>
            <a:br/>
            <a:r>
              <a:rPr lang="en-US" strike="noStrike" sz="1200" spc="0" u="none" cap="none">
                <a:solidFill>
                  <a:srgbClr val="1E293B">
                    <a:alpha val="100000"/>
                  </a:srgbClr>
                </a:solidFill>
                <a:latin typeface="Calibri"/>
              </a:rPr>
              <a:t><![CDATA[Wright RW et al. ACL graft choice — a systematic review. Am J Sports Med. 2019.]]></a:t>
            </a:r>
            <a:br/>
            <a:r>
              <a:rPr lang="en-US" strike="noStrike" sz="1200" spc="0" u="none" cap="none">
                <a:solidFill>
                  <a:srgbClr val="1E293B">
                    <a:alpha val="100000"/>
                  </a:srgbClr>
                </a:solidFill>
                <a:latin typeface="Calibri"/>
              </a:rPr>
              <a:t><![CDATA[Paterno MV et al. Biomechanical measures during landing and postural stability predict second ACL injury after ACL reconstruction and return to sport. Am J Sports Med. 2010.]]></a:t>
            </a:r>
            <a:br/>
            <a:r>
              <a:rPr lang="en-US" strike="noStrike" sz="1200" spc="0" u="none" cap="none">
                <a:solidFill>
                  <a:srgbClr val="1E293B">
                    <a:alpha val="100000"/>
                  </a:srgbClr>
                </a:solidFill>
                <a:latin typeface="Calibri"/>
              </a:rPr>
              <a:t><![CDATA[Grindem H et al. Simple decision rules can reduce re-injury risk after ACL reconstruction. Br J Sports Med. 2016.]]></a:t>
            </a:r>
            <a:br/>
            <a:r>
              <a:rPr lang="en-US" strike="noStrike" sz="1200" spc="0" u="none" cap="none">
                <a:solidFill>
                  <a:srgbClr val="1E293B">
                    <a:alpha val="100000"/>
                  </a:srgbClr>
                </a:solidFill>
                <a:latin typeface="Calibri"/>
              </a:rPr>
              <a:t><![CDATA[Campbells Operative Orthopaedics. 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anterior cruciate ligament injury covering anatomy, biomechanics, clinical diagnosis including Lachman and pivot shift tests, graft selection, fixation methods, and evidence-base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Biomechanics, Diagnosis & Reconstruction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Anterior cruciate ligament (ACL) injuries are among the most common and most significant sports injuries, with an estimated incidence of 200,000–250,000 per year in the United States alone. They predominantly affect young active adults (peak incidence 15–25 years) participating in pivoting sports (football, rugby, basketball, netball, skiing). Females have a 2–8 times higher risk of ACL injury than males in the same sports — attributed to a combination of anatomical (wider Q angle, narrower intercondylar notch), hormonal (oestrogen effects on ligament laxity), and neuromuscular (delayed hamstring activation, greater valgus collapse) factors. The ACL is the primary restraint against anterior tibial translation and internal rotation of the tibia relative to the femur; its loss creates characteristic rotatory instability that impairs sports participation and accelerates secondary meniscal and cartilag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he ACL runs from the posterior medial wall of the lateral femoral condyle (the femoral footprint is an oval at the 10-o`clock position on the lateral condyle wall — 15–18 mm long, 10–11 mm wide) to the anterior tibial spine (the tibial footprint is a wider oval, 28 mm long, 11 mm wide, anterior to and between the tibial eminences); the ACL consists of two functional bundles — the anteromedial (AM) bundle (primary restraint to anterior translation in all angles of flexion; taut in flexion) and the posterolateral (PL) bundle (primary restraint to rotational instability; taut in extension); both bundles work together to provide combined anterior and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non-contact mechanism (70–80% of ACL tears) — a deceleration, cutting, or landing manoeuvre with the knee near full extension in valgus (the `position of no return`); the foot is planted while the body rotates; valgus collapse + internal rotation = the highest risk position; contact mechanism (20–30%) — direct blow to the lateral knee (valgus stress); the unhappy triad (O`Donoghue) = ACL + MCL + medial meniscus (historically called `medial meniscus` but modern series show the LATERAL meniscus is more commonly torn acu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br/>
            <a:br/>
            <a:b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a:t>
            </a:r>
            <a:br/>
            <a:r>
              <a:rPr lang="en-US" strike="noStrike" sz="1400" spc="0" u="none" cap="none">
                <a:solidFill>
                  <a:srgbClr val="1E293B">
                    <a:alpha val="100000"/>
                  </a:srgbClr>
                </a:solidFill>
                <a:latin typeface="Calibri"/>
              </a:rPr>
              <a:t><![CDATA[The MOST SENSITIVE clinical test for ACL tear; patient supine, knee at 20–30° flexion; examiner stabilises the distal femur with one hand and applies a firm anterior force on the proximal tibia with the other; assess: (1) degree of translation (graded 1+ = 0–5 mm, 2+ = 5–10 mm, 3+ = >10 mm); (2) endpoint quality (hard vs soft/absent)]]></a:t>
            </a:r>
            <a:br/>
            <a:r>
              <a:rPr lang="en-US" strike="noStrike" sz="1400" spc="0" u="none" cap="none">
                <a:solidFill>
                  <a:srgbClr val="1E293B">
                    <a:alpha val="100000"/>
                  </a:srgbClr>
                </a:solidFill>
                <a:latin typeface="Calibri"/>
              </a:rPr>
              <a:t><![CDATA[Increased anterior tibial translation compared to the contralateral knee; soft or absent endpoint (in contrast to the firm endpoint of a normal or isolated MCL-injured knee); the endpoint quality is often more diagnostically significant than the absolute translation measurement]]></a:t>
            </a:r>
            <a:br/>
            <a:r>
              <a:rPr lang="en-US" strike="noStrike" sz="1400" spc="0" u="none" cap="none">
                <a:solidFill>
                  <a:srgbClr val="1E293B">
                    <a:alpha val="100000"/>
                  </a:srgbClr>
                </a:solidFill>
                <a:latin typeface="Calibri"/>
              </a:rPr>
              <a:t><![CDATA[Sensitivity ~86%, specificity ~91% — the gold standard clinical test; the most reliable test in the acute setting (less hamstring guarding than the anterior drawer); in acute haemarthrosis + positive Lachman = ACL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a:t>
            </a:r>
            <a:br/>
            <a:r>
              <a:rPr lang="en-US" strike="noStrike" sz="1400" spc="0" u="none" cap="none">
                <a:solidFill>
                  <a:srgbClr val="1E293B">
                    <a:alpha val="100000"/>
                  </a:srgbClr>
                </a:solidFill>
                <a:latin typeface="Calibri"/>
              </a:rPr>
              <a:t><![CDATA[The MOST SPECIFIC test for ACL insufficiency; patient supine, relaxed; examiner holds the ankle in internal rotation and applies valgus stress while progressively flexing the knee from full extension; at approximately 20–30° of flexion the anterolaterally subluxed tibia suddenly reduces with a visible and palpable `clunk`; graded: 0 (negative — no shift), 1+ (glide — subtle), 2+ (clunk — definite reduction), 3+ (gross — the tibia `jumps` and catches)]]></a:t>
            </a:r>
            <a:br/>
            <a:r>
              <a:rPr lang="en-US" strike="noStrike" sz="1400" spc="0" u="none" cap="none">
                <a:solidFill>
                  <a:srgbClr val="1E293B">
                    <a:alpha val="100000"/>
                  </a:srgbClr>
                </a:solidFill>
                <a:latin typeface="Calibri"/>
              </a:rPr>
              <a:t><![CDATA[A visible and palpable `clunk` or reduction as the knee is brought from extension into flexion; the IT band goes from an extensor to flexor role at ~20–30° of flexion, reducing the anterolaterally subluxed tibia]]></a:t>
            </a:r>
            <a:br/>
            <a:r>
              <a:rPr lang="en-US" strike="noStrike" sz="1400" spc="0" u="none" cap="none">
                <a:solidFill>
                  <a:srgbClr val="1E293B">
                    <a:alpha val="100000"/>
                  </a:srgbClr>
                </a:solidFill>
                <a:latin typeface="Calibri"/>
              </a:rPr>
              <a:t><![CDATA[Sensitivity ~48% (awake patients guard), ~93% (under anaesthesia); specificity ~98%; the pivot shift is specific but insensitive when the patient is awake due to guarding; the grade of pivot shift correlates with functional disability and guides the decision to add a lateral extra-articular tenodesis (LET) — a higher-grade pivot shift = stronger indication for combined ACL + 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Biomechanics, Diagnosis & Reconstruction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a:t>
            </a:r>
            <a:br/>
            <a:r>
              <a:rPr lang="en-US" strike="noStrike" sz="1400" spc="0" u="none" cap="none">
                <a:solidFill>
                  <a:srgbClr val="1E293B">
                    <a:alpha val="100000"/>
                  </a:srgbClr>
                </a:solidFill>
                <a:latin typeface="Calibri"/>
              </a:rPr>
              <a:t><![CDATA[Knee at 90° flexion, foot stabilised; examiner pulls the tibia anteriorly; less sensitive than Lachman at 90° because the hamstrings are placed at a mechanical advantage at this angle (they tighten and reduce the anterior drawer); useful if Lachman cannot be performed]]></a:t>
            </a:r>
            <a:br/>
            <a:r>
              <a:rPr lang="en-US" strike="noStrike" sz="1400" spc="0" u="none" cap="none">
                <a:solidFill>
                  <a:srgbClr val="1E293B">
                    <a:alpha val="100000"/>
                  </a:srgbClr>
                </a:solidFill>
                <a:latin typeface="Calibri"/>
              </a:rPr>
              <a:t><![CDATA[Increased anterior translation vs contralateral; soft endpoint]]></a:t>
            </a:r>
            <a:br/>
            <a:r>
              <a:rPr lang="en-US" strike="noStrike" sz="1400" spc="0" u="none" cap="none">
                <a:solidFill>
                  <a:srgbClr val="1E293B">
                    <a:alpha val="100000"/>
                  </a:srgbClr>
                </a:solidFill>
                <a:latin typeface="Calibri"/>
              </a:rPr>
              <a:t><![CDATA[Sensitivity ~55–72%, specificity ~62–89%; lower sensitivity than Lachman at 90° due to hamstring guarding; the classic test but superseded by Lachman as the gold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2026-05-17T14:07:48Z</dcterms:created>
  <dcterms:modified xsi:type="dcterms:W3CDTF">2026-05-17T14:07:48Z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