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presProps" Target="presProps.xml"/>
  <Relationship Id="rId24" Type="http://schemas.openxmlformats.org/officeDocument/2006/relationships/viewProps" Target="viewProps.xml"/>
  <Relationship Id="rId25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2943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266700"/>
          <a:ext cx="8620125" cy="4953000"/>
          <a:chOff x="523875" y="266700"/>
          <a:chExt cx="8620125" cy="4953000"/>
        </a:xfrm>
      </p:grpSpPr>
      <p:sp>
        <p:nvSpPr>
          <p:cNvPr id="2" name=""/>
          <p:cNvSpPr txBox="1"/>
          <p:nvPr/>
        </p:nvSpPr>
        <p:spPr>
          <a:xfrm>
            <a:off x="523875" y="266700"/>
            <a:ext cx="285750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71500"/>
            <a:ext cx="285750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GENERA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1524000"/>
            <a:ext cx="809625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Achilles Tendinopathy & Rupture]]></a:t>
            </a:r>
          </a:p>
        </p:txBody>
      </p:sp>
      <p:sp>
        <p:nvSpPr>
          <p:cNvPr id="5" name=""/>
          <p:cNvSpPr txBox="1"/>
          <p:nvPr/>
        </p:nvSpPr>
        <p:spPr>
          <a:xfrm>
            <a:off x="523875" y="4686300"/>
            <a:ext cx="809625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he Orthopaedic Knowledge Network  •  orthonotes.in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chilles Tendinopathy & Ruptur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sertional tendinopathy: eccentric heel drops with the heel below the step are CONTRAINDICATED for insertional type as they increase compression at the insertion — use flat surface eccentric exercises or heavy slow resistance instea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chilles Tendinopathy & Ruptur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chilles Tendinopathy — Non-Operative Management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irst-line: load management (activity modification, not rest), eccentric loading programme (Alfredson for non-insertional; heavy slow resistance for insertional), heel lift/raise (reduces tendon load), footwear modifica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chilles Tendinopathy & Ruptur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econd-line: physiotherapy-directed progressive loading; shockwave therapy (ESWT) — significant evidence for both insertional and non-insertional; GTN patches (glyceryl trinitrate) — some evidence for non-insertional; PRP injection — evidence mixe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chilles Tendinopathy & Ruptur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rticosteroid injection into the Achilles tendon: AVOID — significantly increases risk of tendon rupture; peritendinous injection (into the paratenon) is occasionally used for paratenonitis but intratendinous injection is contraindicated; inform patients clearly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uration: minimum 3–6 months of structured non-operative treatment before considering surger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chilles Tendinopathy & Ruptur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chilles Tendinopathy — Surgical Management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on-insertional surgery: open or minimally invasive tendon debridement (excision of degenerate nodule); longitudinal tenotomies to stimulate healing; paratenon stripping; FHL augmentation if >50% tendon debridement required; good results in approximately 75–85% of patients]]>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chilles Tendinopathy & Ruptur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sertional surgery: posterior heel approach; excision of Haglund`s prominence; retrocalcaneal bursectomy; detachment of the distal Achilles insertion, debridement of calcific enthesophyte, and reattachment using suture anchors; more complex recovery than non-insertional surgery due to tendon detachmen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chilles Tendinopathy & Ruptur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aglund deformity: posterior superior calcaneal prominence; compresses the retrocalcaneal bursa; "pump bump" in shoe-wearing patients; excised as part of insertional Achilles surgery; parallel pitch lines on lateral X-ray assess calcaneal shape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cute Achilles Rupture — Diagnosi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resentation: sudden "pop" during sporting activity; feels like a kick to the back of the leg; immediate inability to push off; patient often thought they had been kicke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chilles Tendinopathy & Ruptur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ompson (Simmonds) test: patient prone, knee flexed 90°; squeeze the calf; normal = foot plantarflexes (positive test = intact tendon); abnormal = no plantarflexion (negative squeeze test = ruptured Achilles); sensitivity 96%, specificity 93%; most reliable clinical test for Achilles ruptur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chilles Tendinopathy & Ruptur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dditional tests: palpable gap 2–6 cm above insertion; increased passive dorsiflexion on the affected side (Matles test — knee 90° flexion, affected foot dorsiflexes more than normal side); Copeland sphygmomanometer test (rarely used)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RI: confirms rupture, gap length, tendon quality, and degree of retraction — guides choice of repair technique; useful when clinical diagnosis is uncertain or in delayed presenta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Referenc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lfredson H et al. Heavy-load eccentric calf muscle training for the treatment of chronic Achilles tendinosis. Am J Sports Med. 1998;26(3):360–366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antto I et al. Epidemiology of Achilles tendon ruptures: increasing incidence over a 33-year period. Scand J Med Sci Sports. 2015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ompson TC, Doherty JH. Spontaneous rupture of tendon of Achilles: a new clinical diagnostic test. J Trauma. 1962;2:126–129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antto I et al. A prospective randomized trial comparing surgical and nonsurgical treatments of acute Achilles tendon ruptures. Am J Sports Med. 2016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ffulli N et al. Minimally invasive Achilles tendon repair. Foot Ankle Int. 2010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sta ML et al. Achilles Tendon Rupture Treatment (UKSTAR) trial. BMJ. 2020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lfredson H, Cook J. A trea..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chilles tendon is most frequently injured tendon; common in athletes and middle-aged weekend warriors. Tendinopathy: degenerative process due to overuse, poor vascularity, fluoroquinolone/steroid use. Acute rupture: sudden pop, pain, inability to plantarflex; positive Thompson test. Imaging: USG/MRI confirm diagnosis, assess tendon gap/degeneration. Management: Tendinopathy—eccentric exercises, activity modification, PRP/shockwave. Rupture—conservative functional bracing or surgical repair depending on activity level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1809750"/>
          <a:ext cx="8620125" cy="3524250"/>
          <a:chOff x="523875" y="1809750"/>
          <a:chExt cx="8620125" cy="3524250"/>
        </a:xfrm>
      </p:grpSpPr>
      <p:sp>
        <p:nvSpPr>
          <p:cNvPr id="2" name=""/>
          <p:cNvSpPr txBox="1"/>
          <p:nvPr/>
        </p:nvSpPr>
        <p:spPr>
          <a:xfrm>
            <a:off x="523875" y="1809750"/>
            <a:ext cx="8096250" cy="3429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2228850"/>
            <a:ext cx="8096250" cy="76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Achilles Tendinopathy & Ruptur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3238500"/>
            <a:ext cx="8096250" cy="28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|  The Orthopaedic Knowledge Network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chilles Tendinopathy & Ruptur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verview & Anatomy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Achilles tendon is the largest and strongest tendon in the human body, transmitting the combined force of the gastrocnemius and soleus to the calcaneal tuberosity. Achilles pathology spans a spectrum from tendinopathy (degenerative change without acute rupture) to acute complete rupture. These are among the most common musculoskeletal conditions seen in active adults, and their management — particularly the non-operative vs operative debate for rupture — is one of the most evidence-rich and contested areas in orthopaedic surgery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chilles Tendinopathy & Ruptur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Achilles tendon has a zone of relative avascularity approximately 2–6 cm proximal to the calcaneal insertion — this is the watershed zone where most tendon ruptures and tendinopathic change occur; blood supply in this zone comes distally from the insertion and proximally from the musculotendinous junction, with a relative paucity in betwee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chilles Tendinopathy & Ruptur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chilles rupture incidence: approximately 18–40 per 100,000; increasing in recent decades; peak incidence in men aged 30–50 years (recreational "weekend warriors"); male to female ratio approximately 4:1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ost common mechanism of acute rupture: sudden unexpected dorsiflexion force on a plantarflexed foot (landing from a jump, lunging); eccentric load on a degenerative tend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chilles Tendinopathy & Ruptur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chilles Tendinopathy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chilles tendinopathy encompasses a spectrum of degenerative change in the tendon (not primarily inflammatory). Two distinct anatomical subtypes have different clinical presentations and management.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eatur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on-insertional Tendinopath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sertional Tendinopathy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oca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2–6 cm proximal to insertion (watershed zone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t or within 2 cm of calcaneal inser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chilles Tendinopathy & Ruptur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ssocia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veruse; running athletes; training errors; fluoroquinolone antibiotics; steroid injec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aglund deformity (posterior superior calcaneal prominence); retrocalcaneal bursitis; enthesophyte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in patter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in and swelling in the tendon mid-substance; worse with activity; morning stiffnes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in at the heel; worse with shoes (shoe counter irritation); morning stiffnes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chilles Tendinopathy & Ruptur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hysical exam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ender fusiform swelling 2–6 cm above insertion; positive arc sign; Royal London Hospital tes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ender at insertion; Haglund bump palpable; two-finger squeeze test at insertion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maging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RI: mid-substance intratendinous signal change; USS: fusiform swelling, neovascularisa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X-ray: calcaneal enthesophyte, Haglund bump; MRI: insertional signal change, bursiti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chilles Tendinopathy & Ruptur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ccentric heel drop exercise (Alfredson protocol): the gold standard non-operative treatment for non-insertional Achilles tendinopathy — 3 sets of 15 repetitions of eccentric heel drops (standing on the edge of a step, lowering the heel below the step level slowly) twice daily for 12 weeks; evidence of significant pain reduction and functional improvement; mechanism: mechanical loading stimulates tendon remodelling and reduces neovascularisa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24">
  <a:themeElements>
    <a:clrScheme name="Theme2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2026-06-15T08:46:03Z</dcterms:created>
  <dcterms:modified xsi:type="dcterms:W3CDTF">2026-06-15T08:46:03Z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