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56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 Joint Injuries — Rockwoo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 rarest; associated with brachial plexus and vascular injuries due to high-energy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Investigations]]></a:t>
            </a:r>
            <a:br/>
            <a:br/>
            <a:r>
              <a:rPr lang="en-US" strike="noStrike" sz="1400" spc="0" u="none" cap="none">
                <a:solidFill>
                  <a:srgbClr val="1E293B">
                    <a:alpha val="100000"/>
                  </a:srgbClr>
                </a:solidFill>
                <a:latin typeface="Calibri"/>
              </a:rPr>
              <a:t><![CDATA[Clinical exam: AC joint tenderness; step deformity; cross-body adduction pain; O`Brien active compression test positive; horizontal instability assessed with AP stress of clavicle relative to acrom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anca view: 10–15° cephalic tilt AP X-ray of AC joint — reduces overlap of spine of scapula; standard view for AC joint assessment — reduces radiation by 50% compared to standard AP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lateral stress views: weighted (10 lb) or non-weighted AP views of both AC joints — quantify CC distance increase; >50% increase = Type III; >100% = Type V]]></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lateral view: mandatory — identifies posterior displacement (Type IV) which is missed on AP vi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not routinely required; useful for associated injuries (rotator cuff, labrum), CC ligament integrity, and planning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rarely needed; useful for Type IV with bony injury or complex AC joint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AC Joint Injuries — The Controversy]]></a:t>
            </a:r>
            <a:br/>
            <a:br/>
            <a:r>
              <a:rPr lang="en-US" strike="noStrike" sz="1400" spc="0" u="none" cap="none">
                <a:solidFill>
                  <a:srgbClr val="1E293B">
                    <a:alpha val="100000"/>
                  </a:srgbClr>
                </a:solidFill>
                <a:latin typeface="Calibri"/>
              </a:rPr>
              <a:t><![CDATA[The management of Type III AC joint injuries remains one of the most debated topics in shoulder surgery. Multiple RCTs have failed to demonstrate consistent superiority of surgery over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management first: sling for 2–3 weeks; physiotherapy targeting periscapular strengthening and rotator cuff rehabilitation; most patients achieve satisfactory function within 3–6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AKOS consensus: initial conservative management for Type III; surgery recommended for: manual labourers, overhead athletes, failed conservative treatment at 3 months, and demonstrable horizont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ximately 20–30% of Type III injuries treated conservatively develop chronic pain or functional limitation requiring late surgical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izontal instability in Type III injuries predicts worse conservative outcomes — assess preoperatively with stress AP radiograph and clinical exam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 reconstruction (after 3 months) outcomes are comparable to acute repair in most series — reassure patients that delayed surgery is not inferi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 Techniques]]></a:t>
            </a:r>
            <a:br/>
            <a:br/>
            <a:r>
              <a:rPr lang="en-US" strike="noStrike" sz="1400" spc="0" u="none" cap="none">
                <a:solidFill>
                  <a:srgbClr val="1E293B">
                    <a:alpha val="100000"/>
                  </a:srgbClr>
                </a:solidFill>
                <a:latin typeface="Calibri"/>
              </a:rPr>
              <a:t><![CDATA[Numerous techniques have been described. Contemporary approaches focus on anatomic CC ligament reconstruction with tendon graft augmented by synthetic devices, rather than the previously used non-anatomic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rinciple]]></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aver-Dunn]]></a:t>
            </a:r>
            <a:br/>
            <a:r>
              <a:rPr lang="en-US" strike="noStrike" sz="1400" spc="0" u="none" cap="none">
                <a:solidFill>
                  <a:srgbClr val="1E293B">
                    <a:alpha val="100000"/>
                  </a:srgbClr>
                </a:solidFill>
                <a:latin typeface="Calibri"/>
              </a:rPr>
              <a:t><![CDATA[Transfer of coracoacromial ligament to distal clavicle after distal clavicle excision]]></a:t>
            </a:r>
            <a:br/>
            <a:r>
              <a:rPr lang="en-US" strike="noStrike" sz="1400" spc="0" u="none" cap="none">
                <a:solidFill>
                  <a:srgbClr val="1E293B">
                    <a:alpha val="100000"/>
                  </a:srgbClr>
                </a:solidFill>
                <a:latin typeface="Calibri"/>
              </a:rPr>
              <a:t><![CDATA[Non-anatomic; high failure rate for high-grade injuries; largely abando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ified Weaver-Dunn with augmentation]]></a:t>
            </a:r>
            <a:br/>
            <a:r>
              <a:rPr lang="en-US" strike="noStrike" sz="1400" spc="0" u="none" cap="none">
                <a:solidFill>
                  <a:srgbClr val="1E293B">
                    <a:alpha val="100000"/>
                  </a:srgbClr>
                </a:solidFill>
                <a:latin typeface="Calibri"/>
              </a:rPr>
              <a:t><![CDATA[CA ligament transfer + synthetic tape or tendon graft augmentation]]></a:t>
            </a:r>
            <a:br/>
            <a:r>
              <a:rPr lang="en-US" strike="noStrike" sz="1400" spc="0" u="none" cap="none">
                <a:solidFill>
                  <a:srgbClr val="1E293B">
                    <a:alpha val="100000"/>
                  </a:srgbClr>
                </a:solidFill>
                <a:latin typeface="Calibri"/>
              </a:rPr>
              <a:t><![CDATA[Improved outcomes over traditional Weaver-Dun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C ligament reconstruction (anatomic)]]></a:t>
            </a:r>
            <a:br/>
            <a:r>
              <a:rPr lang="en-US" strike="noStrike" sz="1400" spc="0" u="none" cap="none">
                <a:solidFill>
                  <a:srgbClr val="1E293B">
                    <a:alpha val="100000"/>
                  </a:srgbClr>
                </a:solidFill>
                <a:latin typeface="Calibri"/>
              </a:rPr>
              <a:t><![CDATA[Tendon graft (gracilis/semitendinosus) looped through coracoid base and fixed in separate conoid and trapezoid tunnels in clavicle]]></a:t>
            </a:r>
            <a:br/>
            <a:r>
              <a:rPr lang="en-US" strike="noStrike" sz="1400" spc="0" u="none" cap="none">
                <a:solidFill>
                  <a:srgbClr val="1E293B">
                    <a:alpha val="100000"/>
                  </a:srgbClr>
                </a:solidFill>
                <a:latin typeface="Calibri"/>
              </a:rPr>
              <a:t><![CDATA[Gold standard for late reconstruction; restores conoid and trapezoid anatomy; best long-term res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devices (Hook plate, TightRope, Dog-bone)]]></a:t>
            </a:r>
            <a:br/>
            <a:r>
              <a:rPr lang="en-US" strike="noStrike" sz="1400" spc="0" u="none" cap="none">
                <a:solidFill>
                  <a:srgbClr val="1E293B">
                    <a:alpha val="100000"/>
                  </a:srgbClr>
                </a:solidFill>
                <a:latin typeface="Calibri"/>
              </a:rPr>
              <a:t><![CDATA[Various implant-based temporary or permanent CC stabilisation]]></a:t>
            </a:r>
            <a:br/>
            <a:r>
              <a:rPr lang="en-US" strike="noStrike" sz="1400" spc="0" u="none" cap="none">
                <a:solidFill>
                  <a:srgbClr val="1E293B">
                    <a:alpha val="100000"/>
                  </a:srgbClr>
                </a:solidFill>
                <a:latin typeface="Calibri"/>
              </a:rPr>
              <a:t><![CDATA[Hook plate requires removal at 3–4 months; TightRope/dog-bone retain; risk of coracoid/clavicl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assisted reconstruction]]></a:t>
            </a:r>
            <a:br/>
            <a:r>
              <a:rPr lang="en-US" strike="noStrike" sz="1400" spc="0" u="none" cap="none">
                <a:solidFill>
                  <a:srgbClr val="1E293B">
                    <a:alpha val="100000"/>
                  </a:srgbClr>
                </a:solidFill>
                <a:latin typeface="Calibri"/>
              </a:rPr>
              <a:t><![CDATA[Minimally invasive CC reconstruction with tendon graft and synthetic augmentation]]></a:t>
            </a:r>
            <a:br/>
            <a:r>
              <a:rPr lang="en-US" strike="noStrike" sz="1400" spc="0" u="none" cap="none">
                <a:solidFill>
                  <a:srgbClr val="1E293B">
                    <a:alpha val="100000"/>
                  </a:srgbClr>
                </a:solidFill>
                <a:latin typeface="Calibri"/>
              </a:rPr>
              <a:t><![CDATA[Reduced morbidity; equivalent outcomes to open in experienced han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ok plate: reliable acute fixation; mandatory removal at 3–4 months — subacromial impingement, rotator cuff erosion, and hook fracture if left in situ]]></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 CC reconstruction with tendon graft: preferred for delayed reconstruction and revision — recreates conoid and trapezoid ligaments separately in their anatomic pos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CA Jr et al. Subluxations and dislocations about the glenohumeral joint. In: Fractures in Adults. 4th Edition. Lippincott, 1996.]]></a:t>
            </a:r>
            <a:br/>
            <a:r>
              <a:rPr lang="en-US" strike="noStrike" sz="1200" spc="0" u="none" cap="none">
                <a:solidFill>
                  <a:srgbClr val="1E293B">
                    <a:alpha val="100000"/>
                  </a:srgbClr>
                </a:solidFill>
                <a:latin typeface="Calibri"/>
              </a:rPr>
              <a:t><![CDATA[Beitzel K et al. Current concepts in the treatment of acromioclavicular joint dislocations. Arthroscopy. 2013;29(2):387–397.]]></a:t>
            </a:r>
            <a:br/>
            <a:r>
              <a:rPr lang="en-US" strike="noStrike" sz="1200" spc="0" u="none" cap="none">
                <a:solidFill>
                  <a:srgbClr val="1E293B">
                    <a:alpha val="100000"/>
                  </a:srgbClr>
                </a:solidFill>
                <a:latin typeface="Calibri"/>
              </a:rPr>
              <a:t><![CDATA[Lädermann A et al. Long-term outcomes of surgical versus conservative treatment of acute type III acromioclavicular joint injuries. J Shoulder Elbow Surg. 2011.]]></a:t>
            </a:r>
            <a:br/>
            <a:r>
              <a:rPr lang="en-US" strike="noStrike" sz="1200" spc="0" u="none" cap="none">
                <a:solidFill>
                  <a:srgbClr val="1E293B">
                    <a:alpha val="100000"/>
                  </a:srgbClr>
                </a:solidFill>
                <a:latin typeface="Calibri"/>
              </a:rPr>
              <a:t><![CDATA[Mazzocca AD et al. The anatomy of the CC ligaments — implications for reconstruction. Am J Sports Med. 2007.]]></a:t>
            </a:r>
            <a:br/>
            <a:r>
              <a:rPr lang="en-US" strike="noStrike" sz="1200" spc="0" u="none" cap="none">
                <a:solidFill>
                  <a:srgbClr val="1E293B">
                    <a:alpha val="100000"/>
                  </a:srgbClr>
                </a:solidFill>
                <a:latin typeface="Calibri"/>
              </a:rPr>
              <a:t><![CDATA[Carofino BC, Mazzocca AD. The anatomic coracoclavicular ligament reconstruction: surgical technique and indications. J Shoulder Elbow Surg. 2010.]]></a:t>
            </a:r>
            <a:br/>
            <a:r>
              <a:rPr lang="en-US" strike="noStrike" sz="1200" spc="0" u="none" cap="none">
                <a:solidFill>
                  <a:srgbClr val="1E293B">
                    <a:alpha val="100000"/>
                  </a:srgbClr>
                </a:solidFill>
                <a:latin typeface="Calibri"/>
              </a:rPr>
              <a:t><![CDATA[Martetschlager F et al. The coracoid process fracture as a compl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ockwood I–VI classification based on AC/CC ligament disruption and clavicle displacement. I–II: non-op (sling, rehab). III: controversial; IV–VI: surgery. Surgical options: hook plate, CC fixation (suture buttons), ligament reconstruction (Weaver‑Dunn/hamstring graft). Complications: hardware irritation, loss of reduction, osteolysis. Rehab: early ROM; contact sports after strength and stability retu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 Joint Injuries — Rockwoo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Acromioclavicular (AC) joint injuries are common, particularly in young active males involved in contact sports or cycling. They range from minor sprains to complete dislocations with significant displacement. Understanding the anatomy, classification, and evidence-based management is essential for appropriate surgical decision-ma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injuries account for approximately 9% of all shoulder girdle injuries; more common in males (5:1 rati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ost commonly a direct fall onto the tip of the shoulder with the arm adducted — drives the acromion inferiorly while the clavicle remains supported by the SC joint and surrounding muscul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ligaments: superior and inferior AC ligaments — primary restraints to AP translation of the AC joint; relatively wea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acoclavicular (CC) ligaments: conoid (posteromedial, larger) and trapezoid (anterolateral) — primary restraints to vertical displacement; CC ligament disruption = Type III or higher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CC distance: 11–13 mm; increase >50% compared to contralateral side = CC ligament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trapezial fascia: fascia investing deltoid and trapezius over the clavicle — disruption leads to dynamic instability; its integrity determines whether Type III injuries behave as stable or un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horizontal (AP) stability is distinct from vertical stability — some high-grade injuries have significant horizontal instability even after vertical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ckwood Classification]]></a:t>
            </a:r>
            <a:br/>
            <a:br/>
            <a:r>
              <a:rPr lang="en-US" strike="noStrike" sz="1400" spc="0" u="none" cap="none">
                <a:solidFill>
                  <a:srgbClr val="1E293B">
                    <a:alpha val="100000"/>
                  </a:srgbClr>
                </a:solidFill>
                <a:latin typeface="Calibri"/>
              </a:rPr>
              <a:t><![CDATA[The Rockwood classification (1998) extends the original Tossy classification from 3 to 6 types and is the universally accepted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tructures Injured]]></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AC ligament sprain; CC intact; deltotrapezial fascia intact]]></a:t>
            </a:r>
            <a:br/>
            <a:r>
              <a:rPr lang="en-US" strike="noStrike" sz="1400" spc="0" u="none" cap="none">
                <a:solidFill>
                  <a:srgbClr val="1E293B">
                    <a:alpha val="100000"/>
                  </a:srgbClr>
                </a:solidFill>
                <a:latin typeface="Calibri"/>
              </a:rPr>
              <a:t><![CDATA[None]]></a:t>
            </a:r>
            <a:br/>
            <a:r>
              <a:rPr lang="en-US" strike="noStrike" sz="1400" spc="0" u="none" cap="none">
                <a:solidFill>
                  <a:srgbClr val="1E293B">
                    <a:alpha val="100000"/>
                  </a:srgbClr>
                </a:solidFill>
                <a:latin typeface="Calibri"/>
              </a:rPr>
              <a:t><![CDATA[Sling; analgesia; return to sport when pain-fr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AC ligament disrupted; CC sprained; fascia intact]]></a:t>
            </a:r>
            <a:br/>
            <a:r>
              <a:rPr lang="en-US" strike="noStrike" sz="1400" spc="0" u="none" cap="none">
                <a:solidFill>
                  <a:srgbClr val="1E293B">
                    <a:alpha val="100000"/>
                  </a:srgbClr>
                </a:solidFill>
                <a:latin typeface="Calibri"/>
              </a:rPr>
              <a:t><![CDATA[Mild (<50% CC widening); AC joint widened]]></a:t>
            </a:r>
            <a:br/>
            <a:r>
              <a:rPr lang="en-US" strike="noStrike" sz="1400" spc="0" u="none" cap="none">
                <a:solidFill>
                  <a:srgbClr val="1E293B">
                    <a:alpha val="100000"/>
                  </a:srgbClr>
                </a:solidFill>
                <a:latin typeface="Calibri"/>
              </a:rPr>
              <a:t><![CDATA[Sling 2–3 weeks; physiotherapy; conserv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C + CC ligaments disrupted; fascia intact or partially torn]]></a:t>
            </a:r>
            <a:br/>
            <a:r>
              <a:rPr lang="en-US" strike="noStrike" sz="1400" spc="0" u="none" cap="none">
                <a:solidFill>
                  <a:srgbClr val="1E293B">
                    <a:alpha val="100000"/>
                  </a:srgbClr>
                </a:solidFill>
                <a:latin typeface="Calibri"/>
              </a:rPr>
              <a:t><![CDATA[>50% CC widening; clavicle above acromion]]></a:t>
            </a:r>
            <a:br/>
            <a:r>
              <a:rPr lang="en-US" strike="noStrike" sz="1400" spc="0" u="none" cap="none">
                <a:solidFill>
                  <a:srgbClr val="1E293B">
                    <a:alpha val="100000"/>
                  </a:srgbClr>
                </a:solidFill>
                <a:latin typeface="Calibri"/>
              </a:rPr>
              <a:t><![CDATA[Controversial — trial of conservative management; surgery for failed conservative or high-demand athle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AC + CC disrupted; clavicle displaced posteriorly into trapezius]]></a:t>
            </a:r>
            <a:br/>
            <a:r>
              <a:rPr lang="en-US" strike="noStrike" sz="1400" spc="0" u="none" cap="none">
                <a:solidFill>
                  <a:srgbClr val="1E293B">
                    <a:alpha val="100000"/>
                  </a:srgbClr>
                </a:solidFill>
                <a:latin typeface="Calibri"/>
              </a:rPr>
              <a:t><![CDATA[Posterior displacement on axillary view]]></a:t>
            </a:r>
            <a:br/>
            <a:r>
              <a:rPr lang="en-US" strike="noStrike" sz="1400" spc="0" u="none" cap="none">
                <a:solidFill>
                  <a:srgbClr val="1E293B">
                    <a:alpha val="100000"/>
                  </a:srgbClr>
                </a:solidFill>
                <a:latin typeface="Calibri"/>
              </a:rPr>
              <a:t><![CDATA[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AC + CC + deltotrapezial fascia completely disrupted]]></a:t>
            </a:r>
            <a:br/>
            <a:r>
              <a:rPr lang="en-US" strike="noStrike" sz="1400" spc="0" u="none" cap="none">
                <a:solidFill>
                  <a:srgbClr val="1E293B">
                    <a:alpha val="100000"/>
                  </a:srgbClr>
                </a:solidFill>
                <a:latin typeface="Calibri"/>
              </a:rPr>
              <a:t><![CDATA[>100% CC widening; gross superior clavicle displacement; tenting of skin]]></a:t>
            </a:r>
            <a:br/>
            <a:r>
              <a:rPr lang="en-US" strike="noStrike" sz="1400" spc="0" u="none" cap="none">
                <a:solidFill>
                  <a:srgbClr val="1E293B">
                    <a:alpha val="100000"/>
                  </a:srgbClr>
                </a:solidFill>
                <a:latin typeface="Calibri"/>
              </a:rPr>
              <a:t><![CDATA[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a:t>
            </a:r>
            <a:br/>
            <a:r>
              <a:rPr lang="en-US" strike="noStrike" sz="1400" spc="0" u="none" cap="none">
                <a:solidFill>
                  <a:srgbClr val="1E293B">
                    <a:alpha val="100000"/>
                  </a:srgbClr>
                </a:solidFill>
                <a:latin typeface="Calibri"/>
              </a:rPr>
              <a:t><![CDATA[AC + CC disrupted; clavicle displaced inferiorly below coracoid or acromion]]></a:t>
            </a:r>
            <a:br/>
            <a:r>
              <a:rPr lang="en-US" strike="noStrike" sz="1400" spc="0" u="none" cap="none">
                <a:solidFill>
                  <a:srgbClr val="1E293B">
                    <a:alpha val="100000"/>
                  </a:srgbClr>
                </a:solidFill>
                <a:latin typeface="Calibri"/>
              </a:rPr>
              <a:t><![CDATA[Inferior displacement — rare; high energy]]></a:t>
            </a:r>
            <a:br/>
            <a:r>
              <a:rPr lang="en-US" strike="noStrike" sz="1400" spc="0" u="none" cap="none">
                <a:solidFill>
                  <a:srgbClr val="1E293B">
                    <a:alpha val="100000"/>
                  </a:srgbClr>
                </a:solidFill>
                <a:latin typeface="Calibri"/>
              </a:rPr>
              <a:t><![CDATA[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I and II = conservative; Types IV, V, VI = operative; Type III = controvers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clavicle buttonholed through trapezius — often only identifiable on axillary lateral view; clinically the clavicle appears prominent but does not reduce with arm elev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3">
  <a:themeElements>
    <a:clrScheme name="Theme6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2026-06-15T08:48:11Z</dcterms:created>
  <dcterms:modified xsi:type="dcterms:W3CDTF">2026-06-15T08:48:11Z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